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3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15"/>
  </p:notesMasterIdLst>
  <p:handoutMasterIdLst>
    <p:handoutMasterId r:id="rId16"/>
  </p:handoutMasterIdLst>
  <p:sldIdLst>
    <p:sldId id="258" r:id="rId3"/>
    <p:sldId id="259" r:id="rId4"/>
    <p:sldId id="260" r:id="rId5"/>
    <p:sldId id="261" r:id="rId6"/>
    <p:sldId id="273" r:id="rId7"/>
    <p:sldId id="272" r:id="rId8"/>
    <p:sldId id="264" r:id="rId9"/>
    <p:sldId id="265" r:id="rId10"/>
    <p:sldId id="268" r:id="rId11"/>
    <p:sldId id="271" r:id="rId12"/>
    <p:sldId id="266" r:id="rId13"/>
    <p:sldId id="275" r:id="rId14"/>
  </p:sldIdLst>
  <p:sldSz cx="9144000" cy="6858000" type="screen4x3"/>
  <p:notesSz cx="6797675" cy="9926638"/>
  <p:defaultTextStyle>
    <a:defPPr>
      <a:defRPr lang="fr-FR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3A78"/>
    <a:srgbClr val="BB3822"/>
    <a:srgbClr val="4D4D4D"/>
    <a:srgbClr val="5F5F5F"/>
    <a:srgbClr val="0021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126" autoAdjust="0"/>
    <p:restoredTop sz="94660"/>
  </p:normalViewPr>
  <p:slideViewPr>
    <p:cSldViewPr snapToGrid="0" snapToObjects="1">
      <p:cViewPr>
        <p:scale>
          <a:sx n="86" d="100"/>
          <a:sy n="86" d="100"/>
        </p:scale>
        <p:origin x="-1662" y="-2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diagrams/_rels/data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.jp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image" Target="../media/image6.jpg"/><Relationship Id="rId4" Type="http://schemas.openxmlformats.org/officeDocument/2006/relationships/image" Target="../media/image9.jp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JP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jpg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JPG"/></Relationships>
</file>

<file path=ppt/diagrams/_rels/data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jpg"/></Relationships>
</file>

<file path=ppt/diagrams/_rels/data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jpg"/></Relationships>
</file>

<file path=ppt/diagrams/_rels/data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image" Target="../media/image15.jpg"/></Relationships>
</file>

<file path=ppt/diagrams/_rels/drawing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.jp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image" Target="../media/image6.jpg"/><Relationship Id="rId4" Type="http://schemas.openxmlformats.org/officeDocument/2006/relationships/image" Target="../media/image9.jp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JP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jpg"/></Relationships>
</file>

<file path=ppt/diagram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JPG"/></Relationships>
</file>

<file path=ppt/diagrams/_rels/drawing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jpg"/></Relationships>
</file>

<file path=ppt/diagrams/_rels/drawing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jpg"/></Relationships>
</file>

<file path=ppt/diagrams/_rels/drawing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image" Target="../media/image15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1">
  <dgm:title val=""/>
  <dgm:desc val=""/>
  <dgm:catLst>
    <dgm:cat type="accent5" pri="11100"/>
  </dgm:catLst>
  <dgm:styleLbl name="node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5">
        <a:alpha val="4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F662ED3-DC55-40B7-8354-BCEDB8452945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bg-BG"/>
        </a:p>
      </dgm:t>
    </dgm:pt>
    <dgm:pt modelId="{D432594C-243A-46C4-8FB4-631EF56201BA}">
      <dgm:prSet/>
      <dgm:spPr/>
      <dgm:t>
        <a:bodyPr/>
        <a:lstStyle/>
        <a:p>
          <a:pPr algn="just" rtl="0"/>
          <a:r>
            <a:rPr lang="ru-RU" b="1" dirty="0" smtClean="0">
              <a:solidFill>
                <a:srgbClr val="003A78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Програмен оператор: </a:t>
          </a:r>
          <a:r>
            <a:rPr lang="bg-BG" b="0" noProof="0" dirty="0" smtClean="0">
              <a:latin typeface="Verdana" pitchFamily="34" charset="0"/>
              <a:ea typeface="Verdana" pitchFamily="34" charset="0"/>
              <a:cs typeface="Verdana" pitchFamily="34" charset="0"/>
            </a:rPr>
            <a:t>Министерство на икономиката, енергетиката и туризма (сега Министерство на икономиката и енергетиката, МИЕ)</a:t>
          </a:r>
          <a:endParaRPr lang="bg-BG" noProof="0" dirty="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1F4D5D4B-551F-4109-A7B7-FA6397031EE9}" type="parTrans" cxnId="{A6E71D31-A718-417A-9142-BD6CF1518A66}">
      <dgm:prSet/>
      <dgm:spPr/>
      <dgm:t>
        <a:bodyPr/>
        <a:lstStyle/>
        <a:p>
          <a:pPr algn="just"/>
          <a:endParaRPr lang="bg-BG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D808BFD4-5597-40F6-86B7-E7EFD216CB42}" type="sibTrans" cxnId="{A6E71D31-A718-417A-9142-BD6CF1518A66}">
      <dgm:prSet/>
      <dgm:spPr/>
      <dgm:t>
        <a:bodyPr/>
        <a:lstStyle/>
        <a:p>
          <a:pPr algn="just"/>
          <a:endParaRPr lang="bg-BG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4CC8FD56-C53D-4F38-83A6-69C496F20B21}">
      <dgm:prSet/>
      <dgm:spPr/>
      <dgm:t>
        <a:bodyPr/>
        <a:lstStyle/>
        <a:p>
          <a:pPr algn="just" rtl="0"/>
          <a:r>
            <a:rPr lang="bg-BG" b="1" noProof="0" dirty="0" smtClean="0">
              <a:solidFill>
                <a:srgbClr val="003A78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Програмен</a:t>
          </a:r>
          <a:r>
            <a:rPr lang="ru-RU" b="1" dirty="0" smtClean="0">
              <a:solidFill>
                <a:srgbClr val="003A78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 </a:t>
          </a:r>
          <a:r>
            <a:rPr lang="bg-BG" b="1" noProof="0" dirty="0" smtClean="0">
              <a:solidFill>
                <a:srgbClr val="003A78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партньор на Донора: </a:t>
          </a:r>
          <a:r>
            <a:rPr lang="bg-BG" b="0" noProof="0" dirty="0" smtClean="0">
              <a:latin typeface="Verdana" pitchFamily="34" charset="0"/>
              <a:ea typeface="Verdana" pitchFamily="34" charset="0"/>
              <a:cs typeface="Verdana" pitchFamily="34" charset="0"/>
            </a:rPr>
            <a:t>Дирекция за водни ресурси и енергия (NVE) към Министерството на петрола и енергетиката, Кралство Норвегия</a:t>
          </a:r>
          <a:endParaRPr lang="bg-BG" noProof="0" dirty="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1ACB7C2C-745B-4092-9A94-1E769A43AF38}" type="parTrans" cxnId="{3191B39D-8435-401A-9908-A11DB038E12D}">
      <dgm:prSet/>
      <dgm:spPr/>
      <dgm:t>
        <a:bodyPr/>
        <a:lstStyle/>
        <a:p>
          <a:pPr algn="just"/>
          <a:endParaRPr lang="bg-BG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83C4FF55-E467-4665-ABD2-0FD568F34586}" type="sibTrans" cxnId="{3191B39D-8435-401A-9908-A11DB038E12D}">
      <dgm:prSet/>
      <dgm:spPr/>
      <dgm:t>
        <a:bodyPr/>
        <a:lstStyle/>
        <a:p>
          <a:pPr algn="just"/>
          <a:endParaRPr lang="bg-BG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8BAA9E0A-13DB-4197-9D43-86398C97A53B}">
      <dgm:prSet/>
      <dgm:spPr/>
      <dgm:t>
        <a:bodyPr/>
        <a:lstStyle/>
        <a:p>
          <a:pPr algn="just" rtl="0"/>
          <a:r>
            <a:rPr lang="ru-RU" b="1" dirty="0" smtClean="0">
              <a:solidFill>
                <a:srgbClr val="003A78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Цел на </a:t>
          </a:r>
          <a:r>
            <a:rPr lang="bg-BG" b="1" noProof="0" dirty="0" smtClean="0">
              <a:solidFill>
                <a:srgbClr val="003A78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Програмата: </a:t>
          </a:r>
          <a:r>
            <a:rPr lang="bg-BG" b="0" noProof="0" dirty="0" smtClean="0">
              <a:latin typeface="Verdana" pitchFamily="34" charset="0"/>
              <a:ea typeface="Verdana" pitchFamily="34" charset="0"/>
              <a:cs typeface="Verdana" pitchFamily="34" charset="0"/>
            </a:rPr>
            <a:t>Намаляване на емисиите на парникови газове и замърсители на въздуха. Програмата ще допринесе за намаляване на 35 хил. т СО</a:t>
          </a:r>
          <a:r>
            <a:rPr lang="bg-BG" b="0" baseline="-25000" noProof="0" dirty="0" smtClean="0">
              <a:latin typeface="Verdana" pitchFamily="34" charset="0"/>
              <a:ea typeface="Verdana" pitchFamily="34" charset="0"/>
              <a:cs typeface="Verdana" pitchFamily="34" charset="0"/>
            </a:rPr>
            <a:t>2</a:t>
          </a:r>
          <a:r>
            <a:rPr lang="ru-RU" b="0" dirty="0" smtClean="0">
              <a:latin typeface="Verdana" pitchFamily="34" charset="0"/>
              <a:ea typeface="Verdana" pitchFamily="34" charset="0"/>
              <a:cs typeface="Verdana" pitchFamily="34" charset="0"/>
            </a:rPr>
            <a:t>	</a:t>
          </a:r>
          <a:endParaRPr lang="bg-BG" dirty="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95CEE977-9B3A-4E2C-A8A2-705D9DB5090B}" type="parTrans" cxnId="{4DA61D10-EE48-43E2-9BAC-C7554F513DED}">
      <dgm:prSet/>
      <dgm:spPr/>
      <dgm:t>
        <a:bodyPr/>
        <a:lstStyle/>
        <a:p>
          <a:pPr algn="just"/>
          <a:endParaRPr lang="bg-BG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B9BBC8D6-5067-47D2-A16E-337E92908862}" type="sibTrans" cxnId="{4DA61D10-EE48-43E2-9BAC-C7554F513DED}">
      <dgm:prSet/>
      <dgm:spPr/>
      <dgm:t>
        <a:bodyPr/>
        <a:lstStyle/>
        <a:p>
          <a:pPr algn="just"/>
          <a:endParaRPr lang="bg-BG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8190AD27-F16F-4CA9-8BFF-4A01BA9766DD}">
      <dgm:prSet/>
      <dgm:spPr/>
      <dgm:t>
        <a:bodyPr/>
        <a:lstStyle/>
        <a:p>
          <a:pPr algn="just" rtl="0"/>
          <a:r>
            <a:rPr lang="ru-RU" b="1" dirty="0" smtClean="0">
              <a:solidFill>
                <a:srgbClr val="003A78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Средства по </a:t>
          </a:r>
          <a:r>
            <a:rPr lang="bg-BG" b="1" noProof="0" dirty="0" smtClean="0">
              <a:solidFill>
                <a:srgbClr val="003A78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Програмата: </a:t>
          </a:r>
          <a:r>
            <a:rPr lang="bg-BG" b="0" noProof="0" dirty="0" smtClean="0">
              <a:latin typeface="Verdana" pitchFamily="34" charset="0"/>
              <a:ea typeface="Verdana" pitchFamily="34" charset="0"/>
              <a:cs typeface="Verdana" pitchFamily="34" charset="0"/>
            </a:rPr>
            <a:t>15 600 288 евро, от които 13 260 245 евро (85 %), безвъзмездна финансова помощ (БФП), държавно съфинансиране - 2 340 043 евро </a:t>
          </a:r>
          <a:r>
            <a:rPr lang="ru-RU" b="0" dirty="0" smtClean="0">
              <a:latin typeface="Verdana" pitchFamily="34" charset="0"/>
              <a:ea typeface="Verdana" pitchFamily="34" charset="0"/>
              <a:cs typeface="Verdana" pitchFamily="34" charset="0"/>
            </a:rPr>
            <a:t>(</a:t>
          </a:r>
          <a:r>
            <a:rPr lang="ru-RU" b="0" dirty="0" smtClean="0">
              <a:latin typeface="Verdana" pitchFamily="34" charset="0"/>
              <a:ea typeface="Verdana" pitchFamily="34" charset="0"/>
              <a:cs typeface="Verdana" pitchFamily="34" charset="0"/>
            </a:rPr>
            <a:t>15%)</a:t>
          </a:r>
          <a:endParaRPr lang="bg-BG" dirty="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FCE7D102-E18D-4FC7-B830-A52A7030AC76}" type="parTrans" cxnId="{E09D01A7-DA1D-41A5-84CB-8E707F165E70}">
      <dgm:prSet/>
      <dgm:spPr/>
      <dgm:t>
        <a:bodyPr/>
        <a:lstStyle/>
        <a:p>
          <a:pPr algn="just"/>
          <a:endParaRPr lang="bg-BG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B4C007A7-8046-471B-9742-447D35578B09}" type="sibTrans" cxnId="{E09D01A7-DA1D-41A5-84CB-8E707F165E70}">
      <dgm:prSet/>
      <dgm:spPr/>
      <dgm:t>
        <a:bodyPr/>
        <a:lstStyle/>
        <a:p>
          <a:pPr algn="just"/>
          <a:endParaRPr lang="bg-BG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94B98196-C947-427E-B4E5-BCAC4D98678E}" type="pres">
      <dgm:prSet presAssocID="{7F662ED3-DC55-40B7-8354-BCEDB8452945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bg-BG"/>
        </a:p>
      </dgm:t>
    </dgm:pt>
    <dgm:pt modelId="{CA1C607B-28F2-4D82-9640-F90D49B15884}" type="pres">
      <dgm:prSet presAssocID="{D432594C-243A-46C4-8FB4-631EF56201BA}" presName="thickLine" presStyleLbl="alignNode1" presStyleIdx="0" presStyleCnt="4"/>
      <dgm:spPr/>
    </dgm:pt>
    <dgm:pt modelId="{31A3E260-3897-4DBA-9B98-780BB8EB873C}" type="pres">
      <dgm:prSet presAssocID="{D432594C-243A-46C4-8FB4-631EF56201BA}" presName="horz1" presStyleCnt="0"/>
      <dgm:spPr/>
    </dgm:pt>
    <dgm:pt modelId="{20FA3D83-BCA2-40AC-BC38-7EC2F90BFA18}" type="pres">
      <dgm:prSet presAssocID="{D432594C-243A-46C4-8FB4-631EF56201BA}" presName="tx1" presStyleLbl="revTx" presStyleIdx="0" presStyleCnt="4"/>
      <dgm:spPr/>
      <dgm:t>
        <a:bodyPr/>
        <a:lstStyle/>
        <a:p>
          <a:endParaRPr lang="bg-BG"/>
        </a:p>
      </dgm:t>
    </dgm:pt>
    <dgm:pt modelId="{9913095B-D7AD-441E-922F-E336F53F6A80}" type="pres">
      <dgm:prSet presAssocID="{D432594C-243A-46C4-8FB4-631EF56201BA}" presName="vert1" presStyleCnt="0"/>
      <dgm:spPr/>
    </dgm:pt>
    <dgm:pt modelId="{E42DCFC5-55B2-4CF8-8CCC-904EA8152D00}" type="pres">
      <dgm:prSet presAssocID="{4CC8FD56-C53D-4F38-83A6-69C496F20B21}" presName="thickLine" presStyleLbl="alignNode1" presStyleIdx="1" presStyleCnt="4"/>
      <dgm:spPr/>
    </dgm:pt>
    <dgm:pt modelId="{D307F12D-E7C0-4288-B1B4-55FF5BDA0206}" type="pres">
      <dgm:prSet presAssocID="{4CC8FD56-C53D-4F38-83A6-69C496F20B21}" presName="horz1" presStyleCnt="0"/>
      <dgm:spPr/>
    </dgm:pt>
    <dgm:pt modelId="{9283D18A-10EF-428B-A1BB-00A37DE37AC5}" type="pres">
      <dgm:prSet presAssocID="{4CC8FD56-C53D-4F38-83A6-69C496F20B21}" presName="tx1" presStyleLbl="revTx" presStyleIdx="1" presStyleCnt="4"/>
      <dgm:spPr/>
      <dgm:t>
        <a:bodyPr/>
        <a:lstStyle/>
        <a:p>
          <a:endParaRPr lang="bg-BG"/>
        </a:p>
      </dgm:t>
    </dgm:pt>
    <dgm:pt modelId="{B46BEEE3-F846-4A78-8F60-C6DBF3D175FB}" type="pres">
      <dgm:prSet presAssocID="{4CC8FD56-C53D-4F38-83A6-69C496F20B21}" presName="vert1" presStyleCnt="0"/>
      <dgm:spPr/>
    </dgm:pt>
    <dgm:pt modelId="{B2D12C54-7EAF-4ADA-9BE7-5A9E06E0607F}" type="pres">
      <dgm:prSet presAssocID="{8BAA9E0A-13DB-4197-9D43-86398C97A53B}" presName="thickLine" presStyleLbl="alignNode1" presStyleIdx="2" presStyleCnt="4"/>
      <dgm:spPr/>
    </dgm:pt>
    <dgm:pt modelId="{8315DEDC-AF51-485D-BC79-C17A55D89B21}" type="pres">
      <dgm:prSet presAssocID="{8BAA9E0A-13DB-4197-9D43-86398C97A53B}" presName="horz1" presStyleCnt="0"/>
      <dgm:spPr/>
    </dgm:pt>
    <dgm:pt modelId="{7D56104A-0EED-420A-8971-2E5D3FF2E807}" type="pres">
      <dgm:prSet presAssocID="{8BAA9E0A-13DB-4197-9D43-86398C97A53B}" presName="tx1" presStyleLbl="revTx" presStyleIdx="2" presStyleCnt="4"/>
      <dgm:spPr/>
      <dgm:t>
        <a:bodyPr/>
        <a:lstStyle/>
        <a:p>
          <a:endParaRPr lang="bg-BG"/>
        </a:p>
      </dgm:t>
    </dgm:pt>
    <dgm:pt modelId="{771AFFA6-605A-4A54-AD67-18252536C7CA}" type="pres">
      <dgm:prSet presAssocID="{8BAA9E0A-13DB-4197-9D43-86398C97A53B}" presName="vert1" presStyleCnt="0"/>
      <dgm:spPr/>
    </dgm:pt>
    <dgm:pt modelId="{EE177482-61E9-4ED0-AE41-5ADBE218BDDF}" type="pres">
      <dgm:prSet presAssocID="{8190AD27-F16F-4CA9-8BFF-4A01BA9766DD}" presName="thickLine" presStyleLbl="alignNode1" presStyleIdx="3" presStyleCnt="4"/>
      <dgm:spPr/>
    </dgm:pt>
    <dgm:pt modelId="{1AFCE61F-D1F1-4C8C-B475-3694AA48F692}" type="pres">
      <dgm:prSet presAssocID="{8190AD27-F16F-4CA9-8BFF-4A01BA9766DD}" presName="horz1" presStyleCnt="0"/>
      <dgm:spPr/>
    </dgm:pt>
    <dgm:pt modelId="{0DDED38D-164B-4328-9BC4-202AB5C53EB3}" type="pres">
      <dgm:prSet presAssocID="{8190AD27-F16F-4CA9-8BFF-4A01BA9766DD}" presName="tx1" presStyleLbl="revTx" presStyleIdx="3" presStyleCnt="4"/>
      <dgm:spPr/>
      <dgm:t>
        <a:bodyPr/>
        <a:lstStyle/>
        <a:p>
          <a:endParaRPr lang="bg-BG"/>
        </a:p>
      </dgm:t>
    </dgm:pt>
    <dgm:pt modelId="{CA24C5AB-97E7-4A66-85DA-C0BFA8ABA50F}" type="pres">
      <dgm:prSet presAssocID="{8190AD27-F16F-4CA9-8BFF-4A01BA9766DD}" presName="vert1" presStyleCnt="0"/>
      <dgm:spPr/>
    </dgm:pt>
  </dgm:ptLst>
  <dgm:cxnLst>
    <dgm:cxn modelId="{4DA61D10-EE48-43E2-9BAC-C7554F513DED}" srcId="{7F662ED3-DC55-40B7-8354-BCEDB8452945}" destId="{8BAA9E0A-13DB-4197-9D43-86398C97A53B}" srcOrd="2" destOrd="0" parTransId="{95CEE977-9B3A-4E2C-A8A2-705D9DB5090B}" sibTransId="{B9BBC8D6-5067-47D2-A16E-337E92908862}"/>
    <dgm:cxn modelId="{AB2D0556-679E-4DDD-BF48-01BBB08F3D01}" type="presOf" srcId="{8190AD27-F16F-4CA9-8BFF-4A01BA9766DD}" destId="{0DDED38D-164B-4328-9BC4-202AB5C53EB3}" srcOrd="0" destOrd="0" presId="urn:microsoft.com/office/officeart/2008/layout/LinedList"/>
    <dgm:cxn modelId="{A6E71D31-A718-417A-9142-BD6CF1518A66}" srcId="{7F662ED3-DC55-40B7-8354-BCEDB8452945}" destId="{D432594C-243A-46C4-8FB4-631EF56201BA}" srcOrd="0" destOrd="0" parTransId="{1F4D5D4B-551F-4109-A7B7-FA6397031EE9}" sibTransId="{D808BFD4-5597-40F6-86B7-E7EFD216CB42}"/>
    <dgm:cxn modelId="{5B5C0B0C-E3A7-4F2F-A058-D29C324E947B}" type="presOf" srcId="{8BAA9E0A-13DB-4197-9D43-86398C97A53B}" destId="{7D56104A-0EED-420A-8971-2E5D3FF2E807}" srcOrd="0" destOrd="0" presId="urn:microsoft.com/office/officeart/2008/layout/LinedList"/>
    <dgm:cxn modelId="{69ED3FFF-0089-4196-BF5B-AA224D00F745}" type="presOf" srcId="{7F662ED3-DC55-40B7-8354-BCEDB8452945}" destId="{94B98196-C947-427E-B4E5-BCAC4D98678E}" srcOrd="0" destOrd="0" presId="urn:microsoft.com/office/officeart/2008/layout/LinedList"/>
    <dgm:cxn modelId="{3191B39D-8435-401A-9908-A11DB038E12D}" srcId="{7F662ED3-DC55-40B7-8354-BCEDB8452945}" destId="{4CC8FD56-C53D-4F38-83A6-69C496F20B21}" srcOrd="1" destOrd="0" parTransId="{1ACB7C2C-745B-4092-9A94-1E769A43AF38}" sibTransId="{83C4FF55-E467-4665-ABD2-0FD568F34586}"/>
    <dgm:cxn modelId="{E09D01A7-DA1D-41A5-84CB-8E707F165E70}" srcId="{7F662ED3-DC55-40B7-8354-BCEDB8452945}" destId="{8190AD27-F16F-4CA9-8BFF-4A01BA9766DD}" srcOrd="3" destOrd="0" parTransId="{FCE7D102-E18D-4FC7-B830-A52A7030AC76}" sibTransId="{B4C007A7-8046-471B-9742-447D35578B09}"/>
    <dgm:cxn modelId="{14036500-00CB-4E8A-9CFA-BDFA011D4577}" type="presOf" srcId="{4CC8FD56-C53D-4F38-83A6-69C496F20B21}" destId="{9283D18A-10EF-428B-A1BB-00A37DE37AC5}" srcOrd="0" destOrd="0" presId="urn:microsoft.com/office/officeart/2008/layout/LinedList"/>
    <dgm:cxn modelId="{3F1D9FBA-4773-423F-8D26-998F2C768D4C}" type="presOf" srcId="{D432594C-243A-46C4-8FB4-631EF56201BA}" destId="{20FA3D83-BCA2-40AC-BC38-7EC2F90BFA18}" srcOrd="0" destOrd="0" presId="urn:microsoft.com/office/officeart/2008/layout/LinedList"/>
    <dgm:cxn modelId="{AE496D0F-FDE5-48E0-86DB-DB3D7E9ADBA5}" type="presParOf" srcId="{94B98196-C947-427E-B4E5-BCAC4D98678E}" destId="{CA1C607B-28F2-4D82-9640-F90D49B15884}" srcOrd="0" destOrd="0" presId="urn:microsoft.com/office/officeart/2008/layout/LinedList"/>
    <dgm:cxn modelId="{91D1414E-740F-4D8D-9DD8-BED18923C028}" type="presParOf" srcId="{94B98196-C947-427E-B4E5-BCAC4D98678E}" destId="{31A3E260-3897-4DBA-9B98-780BB8EB873C}" srcOrd="1" destOrd="0" presId="urn:microsoft.com/office/officeart/2008/layout/LinedList"/>
    <dgm:cxn modelId="{4343FA01-B627-482D-9CAA-3B707EF9815D}" type="presParOf" srcId="{31A3E260-3897-4DBA-9B98-780BB8EB873C}" destId="{20FA3D83-BCA2-40AC-BC38-7EC2F90BFA18}" srcOrd="0" destOrd="0" presId="urn:microsoft.com/office/officeart/2008/layout/LinedList"/>
    <dgm:cxn modelId="{396EA979-5267-428F-826D-C34FA0590C25}" type="presParOf" srcId="{31A3E260-3897-4DBA-9B98-780BB8EB873C}" destId="{9913095B-D7AD-441E-922F-E336F53F6A80}" srcOrd="1" destOrd="0" presId="urn:microsoft.com/office/officeart/2008/layout/LinedList"/>
    <dgm:cxn modelId="{2452BB11-2DA9-40A8-A121-1206E7E1249F}" type="presParOf" srcId="{94B98196-C947-427E-B4E5-BCAC4D98678E}" destId="{E42DCFC5-55B2-4CF8-8CCC-904EA8152D00}" srcOrd="2" destOrd="0" presId="urn:microsoft.com/office/officeart/2008/layout/LinedList"/>
    <dgm:cxn modelId="{6AF34665-ABF5-4AD0-BA4F-79791141E9CC}" type="presParOf" srcId="{94B98196-C947-427E-B4E5-BCAC4D98678E}" destId="{D307F12D-E7C0-4288-B1B4-55FF5BDA0206}" srcOrd="3" destOrd="0" presId="urn:microsoft.com/office/officeart/2008/layout/LinedList"/>
    <dgm:cxn modelId="{B4FF2CD8-B6EF-4771-BFC3-CDC51F4F0E5F}" type="presParOf" srcId="{D307F12D-E7C0-4288-B1B4-55FF5BDA0206}" destId="{9283D18A-10EF-428B-A1BB-00A37DE37AC5}" srcOrd="0" destOrd="0" presId="urn:microsoft.com/office/officeart/2008/layout/LinedList"/>
    <dgm:cxn modelId="{70557EF8-D048-45F8-85F3-AB08D0D3CBEF}" type="presParOf" srcId="{D307F12D-E7C0-4288-B1B4-55FF5BDA0206}" destId="{B46BEEE3-F846-4A78-8F60-C6DBF3D175FB}" srcOrd="1" destOrd="0" presId="urn:microsoft.com/office/officeart/2008/layout/LinedList"/>
    <dgm:cxn modelId="{E02C385D-816A-4C52-9334-2B729FEC332C}" type="presParOf" srcId="{94B98196-C947-427E-B4E5-BCAC4D98678E}" destId="{B2D12C54-7EAF-4ADA-9BE7-5A9E06E0607F}" srcOrd="4" destOrd="0" presId="urn:microsoft.com/office/officeart/2008/layout/LinedList"/>
    <dgm:cxn modelId="{9678CAAF-BB88-487E-8DF1-A87DD4C0AB82}" type="presParOf" srcId="{94B98196-C947-427E-B4E5-BCAC4D98678E}" destId="{8315DEDC-AF51-485D-BC79-C17A55D89B21}" srcOrd="5" destOrd="0" presId="urn:microsoft.com/office/officeart/2008/layout/LinedList"/>
    <dgm:cxn modelId="{96D4615D-9F74-4B7D-B3A0-E9EBCB59CE0B}" type="presParOf" srcId="{8315DEDC-AF51-485D-BC79-C17A55D89B21}" destId="{7D56104A-0EED-420A-8971-2E5D3FF2E807}" srcOrd="0" destOrd="0" presId="urn:microsoft.com/office/officeart/2008/layout/LinedList"/>
    <dgm:cxn modelId="{87985F27-A9C5-43E7-930C-03C9470340B5}" type="presParOf" srcId="{8315DEDC-AF51-485D-BC79-C17A55D89B21}" destId="{771AFFA6-605A-4A54-AD67-18252536C7CA}" srcOrd="1" destOrd="0" presId="urn:microsoft.com/office/officeart/2008/layout/LinedList"/>
    <dgm:cxn modelId="{759354C2-AC7C-4DEE-98F1-F8EFD5A27871}" type="presParOf" srcId="{94B98196-C947-427E-B4E5-BCAC4D98678E}" destId="{EE177482-61E9-4ED0-AE41-5ADBE218BDDF}" srcOrd="6" destOrd="0" presId="urn:microsoft.com/office/officeart/2008/layout/LinedList"/>
    <dgm:cxn modelId="{E6D615F8-0C44-46EE-9518-4958C91C3616}" type="presParOf" srcId="{94B98196-C947-427E-B4E5-BCAC4D98678E}" destId="{1AFCE61F-D1F1-4C8C-B475-3694AA48F692}" srcOrd="7" destOrd="0" presId="urn:microsoft.com/office/officeart/2008/layout/LinedList"/>
    <dgm:cxn modelId="{5AEC6CFC-107F-49AC-A18C-AFF65DD9137B}" type="presParOf" srcId="{1AFCE61F-D1F1-4C8C-B475-3694AA48F692}" destId="{0DDED38D-164B-4328-9BC4-202AB5C53EB3}" srcOrd="0" destOrd="0" presId="urn:microsoft.com/office/officeart/2008/layout/LinedList"/>
    <dgm:cxn modelId="{5D5A0C88-54CE-4262-BC96-DA6FF2E26A92}" type="presParOf" srcId="{1AFCE61F-D1F1-4C8C-B475-3694AA48F692}" destId="{CA24C5AB-97E7-4A66-85DA-C0BFA8ABA50F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A82EFD4C-A357-4F4C-A85D-2B7DA348F9F2}" type="doc">
      <dgm:prSet loTypeId="urn:microsoft.com/office/officeart/2005/8/layout/vList3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bg-BG"/>
        </a:p>
      </dgm:t>
    </dgm:pt>
    <dgm:pt modelId="{1E54ACFF-78A1-4D31-A978-A207E878611C}">
      <dgm:prSet/>
      <dgm:spPr/>
      <dgm:t>
        <a:bodyPr/>
        <a:lstStyle/>
        <a:p>
          <a:pPr algn="l" rtl="0"/>
          <a:r>
            <a:rPr lang="bg-BG" b="1" noProof="0" dirty="0" smtClean="0">
              <a:latin typeface="Verdana" pitchFamily="34" charset="0"/>
              <a:ea typeface="Verdana" pitchFamily="34" charset="0"/>
              <a:cs typeface="Verdana" pitchFamily="34" charset="0"/>
            </a:rPr>
            <a:t>Цел:</a:t>
          </a:r>
          <a:r>
            <a:rPr lang="bg-BG" noProof="0" dirty="0" smtClean="0">
              <a:latin typeface="Verdana" pitchFamily="34" charset="0"/>
              <a:ea typeface="Verdana" pitchFamily="34" charset="0"/>
              <a:cs typeface="Verdana" pitchFamily="34" charset="0"/>
            </a:rPr>
            <a:t> подпомогне на потенциалните бенефициенти в търсенето на партньори по проектите, съдействие за разработване на проектното предложение или покриване на разходи, свързани с посещения на изложения, конференции и др. мероприятия, представящи иновативни технологии в областите на Програмата и които биха подпомогнали подготовката на съответните проектни предложения. </a:t>
          </a:r>
        </a:p>
        <a:p>
          <a:pPr algn="just" rtl="0"/>
          <a:r>
            <a:rPr lang="bg-BG" b="1" noProof="0" dirty="0" smtClean="0">
              <a:latin typeface="Verdana" pitchFamily="34" charset="0"/>
              <a:ea typeface="Verdana" pitchFamily="34" charset="0"/>
              <a:cs typeface="Verdana" pitchFamily="34" charset="0"/>
            </a:rPr>
            <a:t>Бюджет: </a:t>
          </a:r>
          <a:r>
            <a:rPr lang="bg-BG" noProof="0" dirty="0" smtClean="0">
              <a:latin typeface="Verdana" pitchFamily="34" charset="0"/>
              <a:ea typeface="Verdana" pitchFamily="34" charset="0"/>
              <a:cs typeface="Verdana" pitchFamily="34" charset="0"/>
            </a:rPr>
            <a:t>251 228 евро</a:t>
          </a:r>
          <a:endParaRPr lang="bg-BG" noProof="0" dirty="0" smtClean="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11AFA6DC-C356-4B0A-81F8-14475692C029}" type="parTrans" cxnId="{5C5A3B48-A30F-4FCE-84BD-F625713ED574}">
      <dgm:prSet/>
      <dgm:spPr/>
      <dgm:t>
        <a:bodyPr/>
        <a:lstStyle/>
        <a:p>
          <a:pPr algn="just"/>
          <a:endParaRPr lang="bg-BG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284DF7CA-0C6C-42E0-8B1B-43199194E8EA}" type="sibTrans" cxnId="{5C5A3B48-A30F-4FCE-84BD-F625713ED574}">
      <dgm:prSet/>
      <dgm:spPr/>
      <dgm:t>
        <a:bodyPr/>
        <a:lstStyle/>
        <a:p>
          <a:pPr algn="just"/>
          <a:endParaRPr lang="bg-BG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BE98A79D-0E02-40DE-8CC3-2180E86DE49D}" type="pres">
      <dgm:prSet presAssocID="{A82EFD4C-A357-4F4C-A85D-2B7DA348F9F2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bg-BG"/>
        </a:p>
      </dgm:t>
    </dgm:pt>
    <dgm:pt modelId="{5A457B50-AA9D-43F8-A794-B80CA3BBE3E9}" type="pres">
      <dgm:prSet presAssocID="{1E54ACFF-78A1-4D31-A978-A207E878611C}" presName="composite" presStyleCnt="0"/>
      <dgm:spPr/>
    </dgm:pt>
    <dgm:pt modelId="{21B0C434-F95C-4E1F-8BB9-2C3C89AC465A}" type="pres">
      <dgm:prSet presAssocID="{1E54ACFF-78A1-4D31-A978-A207E878611C}" presName="imgShp" presStyleLbl="fgImgPlace1" presStyleIdx="0" presStyleCnt="1"/>
      <dgm:spPr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543E3567-52CC-4145-B79B-6B891CC9D2AE}" type="pres">
      <dgm:prSet presAssocID="{1E54ACFF-78A1-4D31-A978-A207E878611C}" presName="txShp" presStyleLbl="node1" presStyleIdx="0" presStyleCnt="1" custScaleX="119700" custScaleY="123870">
        <dgm:presLayoutVars>
          <dgm:bulletEnabled val="1"/>
        </dgm:presLayoutVars>
      </dgm:prSet>
      <dgm:spPr/>
      <dgm:t>
        <a:bodyPr/>
        <a:lstStyle/>
        <a:p>
          <a:endParaRPr lang="bg-BG"/>
        </a:p>
      </dgm:t>
    </dgm:pt>
  </dgm:ptLst>
  <dgm:cxnLst>
    <dgm:cxn modelId="{46CA24AE-3BF9-4476-AEFE-D17DC39876EF}" type="presOf" srcId="{1E54ACFF-78A1-4D31-A978-A207E878611C}" destId="{543E3567-52CC-4145-B79B-6B891CC9D2AE}" srcOrd="0" destOrd="0" presId="urn:microsoft.com/office/officeart/2005/8/layout/vList3"/>
    <dgm:cxn modelId="{A4FF4DCE-ECE7-4302-917C-1C59C162CF53}" type="presOf" srcId="{A82EFD4C-A357-4F4C-A85D-2B7DA348F9F2}" destId="{BE98A79D-0E02-40DE-8CC3-2180E86DE49D}" srcOrd="0" destOrd="0" presId="urn:microsoft.com/office/officeart/2005/8/layout/vList3"/>
    <dgm:cxn modelId="{5C5A3B48-A30F-4FCE-84BD-F625713ED574}" srcId="{A82EFD4C-A357-4F4C-A85D-2B7DA348F9F2}" destId="{1E54ACFF-78A1-4D31-A978-A207E878611C}" srcOrd="0" destOrd="0" parTransId="{11AFA6DC-C356-4B0A-81F8-14475692C029}" sibTransId="{284DF7CA-0C6C-42E0-8B1B-43199194E8EA}"/>
    <dgm:cxn modelId="{E2AA40AB-4615-446C-A5ED-69E046A2FE81}" type="presParOf" srcId="{BE98A79D-0E02-40DE-8CC3-2180E86DE49D}" destId="{5A457B50-AA9D-43F8-A794-B80CA3BBE3E9}" srcOrd="0" destOrd="0" presId="urn:microsoft.com/office/officeart/2005/8/layout/vList3"/>
    <dgm:cxn modelId="{86AEFEB4-EF9D-42AB-9466-4676E2727446}" type="presParOf" srcId="{5A457B50-AA9D-43F8-A794-B80CA3BBE3E9}" destId="{21B0C434-F95C-4E1F-8BB9-2C3C89AC465A}" srcOrd="0" destOrd="0" presId="urn:microsoft.com/office/officeart/2005/8/layout/vList3"/>
    <dgm:cxn modelId="{399C6C12-698A-4384-BC0E-1B39660B790C}" type="presParOf" srcId="{5A457B50-AA9D-43F8-A794-B80CA3BBE3E9}" destId="{543E3567-52CC-4145-B79B-6B891CC9D2AE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1F579C6-D037-4C28-A914-01B108CE70C7}" type="doc">
      <dgm:prSet loTypeId="urn:microsoft.com/office/officeart/2005/8/layout/vList3" loCatId="list" qsTypeId="urn:microsoft.com/office/officeart/2005/8/quickstyle/simple1" qsCatId="simple" csTypeId="urn:microsoft.com/office/officeart/2005/8/colors/accent5_1" csCatId="accent5" phldr="1"/>
      <dgm:spPr/>
      <dgm:t>
        <a:bodyPr/>
        <a:lstStyle/>
        <a:p>
          <a:endParaRPr lang="ru-RU"/>
        </a:p>
      </dgm:t>
    </dgm:pt>
    <dgm:pt modelId="{3DA67596-3006-41F0-A87E-690C3D23C441}">
      <dgm:prSet phldrT="[Текст]" custT="1"/>
      <dgm:spPr/>
      <dgm:t>
        <a:bodyPr/>
        <a:lstStyle/>
        <a:p>
          <a:r>
            <a:rPr lang="bg-BG" sz="1800" noProof="0" dirty="0" smtClean="0">
              <a:latin typeface="Verdana" pitchFamily="34" charset="0"/>
              <a:ea typeface="Verdana" pitchFamily="34" charset="0"/>
              <a:cs typeface="Verdana" pitchFamily="34" charset="0"/>
            </a:rPr>
            <a:t>Използване на водния потенциал в България</a:t>
          </a:r>
        </a:p>
      </dgm:t>
    </dgm:pt>
    <dgm:pt modelId="{EE940914-F1D0-48AC-A09B-10A8E1DCC863}" type="parTrans" cxnId="{63146804-7A46-40EC-825B-1C96A2040543}">
      <dgm:prSet/>
      <dgm:spPr/>
      <dgm:t>
        <a:bodyPr/>
        <a:lstStyle/>
        <a:p>
          <a:endParaRPr lang="bg-BG" sz="1600" noProof="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C4B190CE-420E-475C-B2B2-58EFB52BC6A1}" type="sibTrans" cxnId="{63146804-7A46-40EC-825B-1C96A2040543}">
      <dgm:prSet/>
      <dgm:spPr/>
      <dgm:t>
        <a:bodyPr/>
        <a:lstStyle/>
        <a:p>
          <a:endParaRPr lang="bg-BG" sz="1600" noProof="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2527A6AF-03DC-4AAB-BB49-6A3262EA1326}">
      <dgm:prSet phldrT="[Текст]" custT="1"/>
      <dgm:spPr/>
      <dgm:t>
        <a:bodyPr/>
        <a:lstStyle/>
        <a:p>
          <a:r>
            <a:rPr lang="bg-BG" sz="1600" noProof="0" dirty="0" smtClean="0">
              <a:latin typeface="Verdana" pitchFamily="34" charset="0"/>
              <a:ea typeface="Verdana" pitchFamily="34" charset="0"/>
              <a:cs typeface="Verdana" pitchFamily="34" charset="0"/>
            </a:rPr>
            <a:t>Насърчаване на мерки за повишаване на ЕЕ и оползотворяване на ВИ в общински и държавни сгради и местни топлофикационни централи </a:t>
          </a:r>
          <a:endParaRPr lang="bg-BG" sz="1600" noProof="0" dirty="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B3114F19-B27A-46CC-A9BF-EFCD3BDCBE5D}" type="parTrans" cxnId="{9BF8A9AC-A54A-49E4-A4D2-8AAD2CBEC8F4}">
      <dgm:prSet/>
      <dgm:spPr/>
      <dgm:t>
        <a:bodyPr/>
        <a:lstStyle/>
        <a:p>
          <a:endParaRPr lang="bg-BG" sz="1600" noProof="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454A36CC-1AB5-490F-B31C-D42821B373A3}" type="sibTrans" cxnId="{9BF8A9AC-A54A-49E4-A4D2-8AAD2CBEC8F4}">
      <dgm:prSet/>
      <dgm:spPr/>
      <dgm:t>
        <a:bodyPr/>
        <a:lstStyle/>
        <a:p>
          <a:endParaRPr lang="bg-BG" sz="1600" noProof="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3FD5CE50-E17B-462A-B547-14C7EBB7BBE7}">
      <dgm:prSet phldrT="[Текст]" custT="1"/>
      <dgm:spPr/>
      <dgm:t>
        <a:bodyPr/>
        <a:lstStyle/>
        <a:p>
          <a:r>
            <a:rPr lang="bg-BG" sz="1800" noProof="0" dirty="0" smtClean="0">
              <a:latin typeface="Verdana" pitchFamily="34" charset="0"/>
              <a:ea typeface="Verdana" pitchFamily="34" charset="0"/>
              <a:cs typeface="Verdana" pitchFamily="34" charset="0"/>
            </a:rPr>
            <a:t>Производство на горива от биомаса </a:t>
          </a:r>
          <a:endParaRPr lang="bg-BG" sz="1800" noProof="0" dirty="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4B4307DE-1884-4023-B574-4097F34731BD}" type="parTrans" cxnId="{6DDF06D1-5F16-4349-B835-3844CD7B9AB3}">
      <dgm:prSet/>
      <dgm:spPr/>
      <dgm:t>
        <a:bodyPr/>
        <a:lstStyle/>
        <a:p>
          <a:endParaRPr lang="bg-BG" sz="1600" noProof="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EFFCCF5B-97D6-42DB-81C1-59B48165ED81}" type="sibTrans" cxnId="{6DDF06D1-5F16-4349-B835-3844CD7B9AB3}">
      <dgm:prSet/>
      <dgm:spPr/>
      <dgm:t>
        <a:bodyPr/>
        <a:lstStyle/>
        <a:p>
          <a:endParaRPr lang="bg-BG" sz="1600" noProof="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D679CC5C-F0E8-44D9-9BF8-07809A891E72}">
      <dgm:prSet phldrT="[Текст]" custT="1"/>
      <dgm:spPr/>
      <dgm:t>
        <a:bodyPr/>
        <a:lstStyle/>
        <a:p>
          <a:r>
            <a:rPr lang="bg-BG" sz="1800" noProof="0" dirty="0" smtClean="0">
              <a:latin typeface="Verdana" pitchFamily="34" charset="0"/>
              <a:ea typeface="Verdana" pitchFamily="34" charset="0"/>
              <a:cs typeface="Verdana" pitchFamily="34" charset="0"/>
            </a:rPr>
            <a:t>Повишаване на административния капацитет в областта на ЕЕ и ВЕИ </a:t>
          </a:r>
          <a:endParaRPr lang="bg-BG" sz="1800" noProof="0" dirty="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479A7E4A-2644-4D40-9D62-CE0F53BB92D7}" type="parTrans" cxnId="{D6F66718-241E-4A0F-B780-3E31D3C2B772}">
      <dgm:prSet/>
      <dgm:spPr/>
      <dgm:t>
        <a:bodyPr/>
        <a:lstStyle/>
        <a:p>
          <a:endParaRPr lang="bg-BG" sz="1600" noProof="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1F70CB0A-28D0-48B1-93ED-8E68F69FF89F}" type="sibTrans" cxnId="{D6F66718-241E-4A0F-B780-3E31D3C2B772}">
      <dgm:prSet/>
      <dgm:spPr/>
      <dgm:t>
        <a:bodyPr/>
        <a:lstStyle/>
        <a:p>
          <a:endParaRPr lang="bg-BG" sz="1600" noProof="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CC8A7C63-399A-453C-AA07-AFBC56BEE0A3}" type="pres">
      <dgm:prSet presAssocID="{A1F579C6-D037-4C28-A914-01B108CE70C7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bg-BG"/>
        </a:p>
      </dgm:t>
    </dgm:pt>
    <dgm:pt modelId="{38C041F6-0FC8-4657-A180-F5DB32829A56}" type="pres">
      <dgm:prSet presAssocID="{3DA67596-3006-41F0-A87E-690C3D23C441}" presName="composite" presStyleCnt="0"/>
      <dgm:spPr/>
      <dgm:t>
        <a:bodyPr/>
        <a:lstStyle/>
        <a:p>
          <a:endParaRPr lang="bg-BG"/>
        </a:p>
      </dgm:t>
    </dgm:pt>
    <dgm:pt modelId="{27AD1D93-24E7-4127-801A-910A84F86156}" type="pres">
      <dgm:prSet presAssocID="{3DA67596-3006-41F0-A87E-690C3D23C441}" presName="imgShp" presStyleLbl="fgImgPlac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2000" r="-12000"/>
          </a:stretch>
        </a:blipFill>
      </dgm:spPr>
      <dgm:t>
        <a:bodyPr/>
        <a:lstStyle/>
        <a:p>
          <a:endParaRPr lang="bg-BG"/>
        </a:p>
      </dgm:t>
    </dgm:pt>
    <dgm:pt modelId="{CF00C3F2-3C52-4626-994C-F9CCA29C00EC}" type="pres">
      <dgm:prSet presAssocID="{3DA67596-3006-41F0-A87E-690C3D23C441}" presName="txShp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bg-BG"/>
        </a:p>
      </dgm:t>
    </dgm:pt>
    <dgm:pt modelId="{120E1BBC-780F-47DC-B6DE-3BD5E68C2C60}" type="pres">
      <dgm:prSet presAssocID="{C4B190CE-420E-475C-B2B2-58EFB52BC6A1}" presName="spacing" presStyleCnt="0"/>
      <dgm:spPr/>
      <dgm:t>
        <a:bodyPr/>
        <a:lstStyle/>
        <a:p>
          <a:endParaRPr lang="bg-BG"/>
        </a:p>
      </dgm:t>
    </dgm:pt>
    <dgm:pt modelId="{60687066-FC28-4F88-86AE-B518458A71D3}" type="pres">
      <dgm:prSet presAssocID="{2527A6AF-03DC-4AAB-BB49-6A3262EA1326}" presName="composite" presStyleCnt="0"/>
      <dgm:spPr/>
      <dgm:t>
        <a:bodyPr/>
        <a:lstStyle/>
        <a:p>
          <a:endParaRPr lang="bg-BG"/>
        </a:p>
      </dgm:t>
    </dgm:pt>
    <dgm:pt modelId="{B326E4C5-77DA-4670-A30F-C1FA77778E9A}" type="pres">
      <dgm:prSet presAssocID="{2527A6AF-03DC-4AAB-BB49-6A3262EA1326}" presName="imgShp" presStyleLbl="fgImgPlace1" presStyleIdx="1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</dgm:spPr>
      <dgm:t>
        <a:bodyPr/>
        <a:lstStyle/>
        <a:p>
          <a:endParaRPr lang="bg-BG"/>
        </a:p>
      </dgm:t>
    </dgm:pt>
    <dgm:pt modelId="{3ED5E70C-F668-4055-98C9-C399C17E4CB8}" type="pres">
      <dgm:prSet presAssocID="{2527A6AF-03DC-4AAB-BB49-6A3262EA1326}" presName="txShp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bg-BG"/>
        </a:p>
      </dgm:t>
    </dgm:pt>
    <dgm:pt modelId="{F18C1055-356A-4B6C-9014-895742000833}" type="pres">
      <dgm:prSet presAssocID="{454A36CC-1AB5-490F-B31C-D42821B373A3}" presName="spacing" presStyleCnt="0"/>
      <dgm:spPr/>
      <dgm:t>
        <a:bodyPr/>
        <a:lstStyle/>
        <a:p>
          <a:endParaRPr lang="bg-BG"/>
        </a:p>
      </dgm:t>
    </dgm:pt>
    <dgm:pt modelId="{22B69B93-7B7E-41D2-B947-771647D460F3}" type="pres">
      <dgm:prSet presAssocID="{3FD5CE50-E17B-462A-B547-14C7EBB7BBE7}" presName="composite" presStyleCnt="0"/>
      <dgm:spPr/>
      <dgm:t>
        <a:bodyPr/>
        <a:lstStyle/>
        <a:p>
          <a:endParaRPr lang="bg-BG"/>
        </a:p>
      </dgm:t>
    </dgm:pt>
    <dgm:pt modelId="{E1282652-126C-4E47-9C3D-A64390A92F88}" type="pres">
      <dgm:prSet presAssocID="{3FD5CE50-E17B-462A-B547-14C7EBB7BBE7}" presName="imgShp" presStyleLbl="fgImgPlace1" presStyleIdx="2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bg-BG"/>
        </a:p>
      </dgm:t>
    </dgm:pt>
    <dgm:pt modelId="{7E765D3E-8505-41BF-9C0F-B2ED10224619}" type="pres">
      <dgm:prSet presAssocID="{3FD5CE50-E17B-462A-B547-14C7EBB7BBE7}" presName="txShp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bg-BG"/>
        </a:p>
      </dgm:t>
    </dgm:pt>
    <dgm:pt modelId="{148520A6-BFF2-41ED-8597-03002DED39EB}" type="pres">
      <dgm:prSet presAssocID="{EFFCCF5B-97D6-42DB-81C1-59B48165ED81}" presName="spacing" presStyleCnt="0"/>
      <dgm:spPr/>
      <dgm:t>
        <a:bodyPr/>
        <a:lstStyle/>
        <a:p>
          <a:endParaRPr lang="bg-BG"/>
        </a:p>
      </dgm:t>
    </dgm:pt>
    <dgm:pt modelId="{4846D2EC-DE21-4F01-9A6C-26423E750380}" type="pres">
      <dgm:prSet presAssocID="{D679CC5C-F0E8-44D9-9BF8-07809A891E72}" presName="composite" presStyleCnt="0"/>
      <dgm:spPr/>
      <dgm:t>
        <a:bodyPr/>
        <a:lstStyle/>
        <a:p>
          <a:endParaRPr lang="bg-BG"/>
        </a:p>
      </dgm:t>
    </dgm:pt>
    <dgm:pt modelId="{974EE7BF-E41F-4BAE-A6B4-DCD5BBBC9124}" type="pres">
      <dgm:prSet presAssocID="{D679CC5C-F0E8-44D9-9BF8-07809A891E72}" presName="imgShp" presStyleLbl="fgImgPlace1" presStyleIdx="3" presStyleCnt="4"/>
      <dgm:spPr>
        <a:blipFill dpi="0" rotWithShape="1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16667" r="16667"/>
          </a:stretch>
        </a:blipFill>
      </dgm:spPr>
      <dgm:t>
        <a:bodyPr/>
        <a:lstStyle/>
        <a:p>
          <a:endParaRPr lang="bg-BG"/>
        </a:p>
      </dgm:t>
    </dgm:pt>
    <dgm:pt modelId="{D657D045-7A7A-42DB-9BD1-5D56B2F7F68C}" type="pres">
      <dgm:prSet presAssocID="{D679CC5C-F0E8-44D9-9BF8-07809A891E72}" presName="txShp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bg-BG"/>
        </a:p>
      </dgm:t>
    </dgm:pt>
  </dgm:ptLst>
  <dgm:cxnLst>
    <dgm:cxn modelId="{6DDF06D1-5F16-4349-B835-3844CD7B9AB3}" srcId="{A1F579C6-D037-4C28-A914-01B108CE70C7}" destId="{3FD5CE50-E17B-462A-B547-14C7EBB7BBE7}" srcOrd="2" destOrd="0" parTransId="{4B4307DE-1884-4023-B574-4097F34731BD}" sibTransId="{EFFCCF5B-97D6-42DB-81C1-59B48165ED81}"/>
    <dgm:cxn modelId="{ED9BDF07-4415-49AF-A953-9946E4F7C3E4}" type="presOf" srcId="{A1F579C6-D037-4C28-A914-01B108CE70C7}" destId="{CC8A7C63-399A-453C-AA07-AFBC56BEE0A3}" srcOrd="0" destOrd="0" presId="urn:microsoft.com/office/officeart/2005/8/layout/vList3"/>
    <dgm:cxn modelId="{619C707B-517F-4D5E-9359-60E59BC131FB}" type="presOf" srcId="{3FD5CE50-E17B-462A-B547-14C7EBB7BBE7}" destId="{7E765D3E-8505-41BF-9C0F-B2ED10224619}" srcOrd="0" destOrd="0" presId="urn:microsoft.com/office/officeart/2005/8/layout/vList3"/>
    <dgm:cxn modelId="{CCFEB582-96C5-45F4-9046-5B291EC734B2}" type="presOf" srcId="{D679CC5C-F0E8-44D9-9BF8-07809A891E72}" destId="{D657D045-7A7A-42DB-9BD1-5D56B2F7F68C}" srcOrd="0" destOrd="0" presId="urn:microsoft.com/office/officeart/2005/8/layout/vList3"/>
    <dgm:cxn modelId="{9BF8A9AC-A54A-49E4-A4D2-8AAD2CBEC8F4}" srcId="{A1F579C6-D037-4C28-A914-01B108CE70C7}" destId="{2527A6AF-03DC-4AAB-BB49-6A3262EA1326}" srcOrd="1" destOrd="0" parTransId="{B3114F19-B27A-46CC-A9BF-EFCD3BDCBE5D}" sibTransId="{454A36CC-1AB5-490F-B31C-D42821B373A3}"/>
    <dgm:cxn modelId="{63146804-7A46-40EC-825B-1C96A2040543}" srcId="{A1F579C6-D037-4C28-A914-01B108CE70C7}" destId="{3DA67596-3006-41F0-A87E-690C3D23C441}" srcOrd="0" destOrd="0" parTransId="{EE940914-F1D0-48AC-A09B-10A8E1DCC863}" sibTransId="{C4B190CE-420E-475C-B2B2-58EFB52BC6A1}"/>
    <dgm:cxn modelId="{FE45F759-D31E-4DB7-9915-F9C7A65E4FE4}" type="presOf" srcId="{3DA67596-3006-41F0-A87E-690C3D23C441}" destId="{CF00C3F2-3C52-4626-994C-F9CCA29C00EC}" srcOrd="0" destOrd="0" presId="urn:microsoft.com/office/officeart/2005/8/layout/vList3"/>
    <dgm:cxn modelId="{D6F66718-241E-4A0F-B780-3E31D3C2B772}" srcId="{A1F579C6-D037-4C28-A914-01B108CE70C7}" destId="{D679CC5C-F0E8-44D9-9BF8-07809A891E72}" srcOrd="3" destOrd="0" parTransId="{479A7E4A-2644-4D40-9D62-CE0F53BB92D7}" sibTransId="{1F70CB0A-28D0-48B1-93ED-8E68F69FF89F}"/>
    <dgm:cxn modelId="{BD40EA57-C21F-4901-8938-551CE319E3B4}" type="presOf" srcId="{2527A6AF-03DC-4AAB-BB49-6A3262EA1326}" destId="{3ED5E70C-F668-4055-98C9-C399C17E4CB8}" srcOrd="0" destOrd="0" presId="urn:microsoft.com/office/officeart/2005/8/layout/vList3"/>
    <dgm:cxn modelId="{977FC772-AD19-4ADF-AB39-85F2F3E21897}" type="presParOf" srcId="{CC8A7C63-399A-453C-AA07-AFBC56BEE0A3}" destId="{38C041F6-0FC8-4657-A180-F5DB32829A56}" srcOrd="0" destOrd="0" presId="urn:microsoft.com/office/officeart/2005/8/layout/vList3"/>
    <dgm:cxn modelId="{B2133A0B-AED3-4721-93AA-334F8AB00856}" type="presParOf" srcId="{38C041F6-0FC8-4657-A180-F5DB32829A56}" destId="{27AD1D93-24E7-4127-801A-910A84F86156}" srcOrd="0" destOrd="0" presId="urn:microsoft.com/office/officeart/2005/8/layout/vList3"/>
    <dgm:cxn modelId="{03709AF4-C271-4646-B894-2498B06DC7C1}" type="presParOf" srcId="{38C041F6-0FC8-4657-A180-F5DB32829A56}" destId="{CF00C3F2-3C52-4626-994C-F9CCA29C00EC}" srcOrd="1" destOrd="0" presId="urn:microsoft.com/office/officeart/2005/8/layout/vList3"/>
    <dgm:cxn modelId="{AB1F7A7B-4CEE-49EF-B4A7-FF4B25845C68}" type="presParOf" srcId="{CC8A7C63-399A-453C-AA07-AFBC56BEE0A3}" destId="{120E1BBC-780F-47DC-B6DE-3BD5E68C2C60}" srcOrd="1" destOrd="0" presId="urn:microsoft.com/office/officeart/2005/8/layout/vList3"/>
    <dgm:cxn modelId="{6458FA3E-6EFB-4E44-8FA6-7C536FC4F769}" type="presParOf" srcId="{CC8A7C63-399A-453C-AA07-AFBC56BEE0A3}" destId="{60687066-FC28-4F88-86AE-B518458A71D3}" srcOrd="2" destOrd="0" presId="urn:microsoft.com/office/officeart/2005/8/layout/vList3"/>
    <dgm:cxn modelId="{38B35759-7593-43AA-9338-6DBFC4A7FD68}" type="presParOf" srcId="{60687066-FC28-4F88-86AE-B518458A71D3}" destId="{B326E4C5-77DA-4670-A30F-C1FA77778E9A}" srcOrd="0" destOrd="0" presId="urn:microsoft.com/office/officeart/2005/8/layout/vList3"/>
    <dgm:cxn modelId="{ECA28DBE-F27B-45A7-9504-6D177078D705}" type="presParOf" srcId="{60687066-FC28-4F88-86AE-B518458A71D3}" destId="{3ED5E70C-F668-4055-98C9-C399C17E4CB8}" srcOrd="1" destOrd="0" presId="urn:microsoft.com/office/officeart/2005/8/layout/vList3"/>
    <dgm:cxn modelId="{B56DEAC8-1AC3-4F3D-84F7-D9E07D634502}" type="presParOf" srcId="{CC8A7C63-399A-453C-AA07-AFBC56BEE0A3}" destId="{F18C1055-356A-4B6C-9014-895742000833}" srcOrd="3" destOrd="0" presId="urn:microsoft.com/office/officeart/2005/8/layout/vList3"/>
    <dgm:cxn modelId="{BCBF859F-2A41-4633-8FBE-A658D46191A8}" type="presParOf" srcId="{CC8A7C63-399A-453C-AA07-AFBC56BEE0A3}" destId="{22B69B93-7B7E-41D2-B947-771647D460F3}" srcOrd="4" destOrd="0" presId="urn:microsoft.com/office/officeart/2005/8/layout/vList3"/>
    <dgm:cxn modelId="{88E3F62F-40B2-4A53-93DD-48719AA6D78F}" type="presParOf" srcId="{22B69B93-7B7E-41D2-B947-771647D460F3}" destId="{E1282652-126C-4E47-9C3D-A64390A92F88}" srcOrd="0" destOrd="0" presId="urn:microsoft.com/office/officeart/2005/8/layout/vList3"/>
    <dgm:cxn modelId="{296ABC7D-E472-4665-B32D-B51F49774F8F}" type="presParOf" srcId="{22B69B93-7B7E-41D2-B947-771647D460F3}" destId="{7E765D3E-8505-41BF-9C0F-B2ED10224619}" srcOrd="1" destOrd="0" presId="urn:microsoft.com/office/officeart/2005/8/layout/vList3"/>
    <dgm:cxn modelId="{D5DD37FE-B767-4E6C-A7C0-8E4B503384B3}" type="presParOf" srcId="{CC8A7C63-399A-453C-AA07-AFBC56BEE0A3}" destId="{148520A6-BFF2-41ED-8597-03002DED39EB}" srcOrd="5" destOrd="0" presId="urn:microsoft.com/office/officeart/2005/8/layout/vList3"/>
    <dgm:cxn modelId="{528FFAF7-B851-4D83-8AF2-7E6DB6315184}" type="presParOf" srcId="{CC8A7C63-399A-453C-AA07-AFBC56BEE0A3}" destId="{4846D2EC-DE21-4F01-9A6C-26423E750380}" srcOrd="6" destOrd="0" presId="urn:microsoft.com/office/officeart/2005/8/layout/vList3"/>
    <dgm:cxn modelId="{8F679F1C-E46A-4E28-9788-3F6009DE82AA}" type="presParOf" srcId="{4846D2EC-DE21-4F01-9A6C-26423E750380}" destId="{974EE7BF-E41F-4BAE-A6B4-DCD5BBBC9124}" srcOrd="0" destOrd="0" presId="urn:microsoft.com/office/officeart/2005/8/layout/vList3"/>
    <dgm:cxn modelId="{2DE2FAD5-FE0C-42A6-A47F-23989F5DB323}" type="presParOf" srcId="{4846D2EC-DE21-4F01-9A6C-26423E750380}" destId="{D657D045-7A7A-42DB-9BD1-5D56B2F7F68C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EBF80B4-F551-405F-BCDE-3E9940922D52}" type="doc">
      <dgm:prSet loTypeId="urn:microsoft.com/office/officeart/2005/8/layout/pList2" loCatId="picture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bg-BG"/>
        </a:p>
      </dgm:t>
    </dgm:pt>
    <dgm:pt modelId="{84338748-D077-4E88-9BAC-E4C0E7C72933}">
      <dgm:prSet custT="1"/>
      <dgm:spPr/>
      <dgm:t>
        <a:bodyPr/>
        <a:lstStyle/>
        <a:p>
          <a:pPr algn="l" rtl="0">
            <a:spcBef>
              <a:spcPts val="1200"/>
            </a:spcBef>
            <a:spcAft>
              <a:spcPts val="600"/>
            </a:spcAft>
          </a:pPr>
          <a:r>
            <a:rPr lang="bg-BG" sz="1800" b="1" noProof="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Бенефициенти</a:t>
          </a:r>
          <a:r>
            <a:rPr lang="bg-BG" sz="1800" noProof="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 - държавни и общински предприятия, общини</a:t>
          </a:r>
        </a:p>
        <a:p>
          <a:pPr algn="l" rtl="0">
            <a:spcBef>
              <a:spcPts val="1200"/>
            </a:spcBef>
            <a:spcAft>
              <a:spcPts val="600"/>
            </a:spcAft>
          </a:pPr>
          <a:r>
            <a:rPr lang="bg-BG" sz="1800" b="1" noProof="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Бюджет </a:t>
          </a:r>
          <a:r>
            <a:rPr lang="bg-BG" sz="1800" noProof="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на процедурата, включително национално съфинансиране - 2 352 942 евро</a:t>
          </a:r>
        </a:p>
        <a:p>
          <a:pPr algn="l" rtl="0">
            <a:spcBef>
              <a:spcPts val="1200"/>
            </a:spcBef>
            <a:spcAft>
              <a:spcPts val="600"/>
            </a:spcAft>
          </a:pPr>
          <a:r>
            <a:rPr lang="bg-BG" sz="1800" b="1" noProof="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Минимална стойност </a:t>
          </a:r>
          <a:r>
            <a:rPr lang="bg-BG" sz="1800" noProof="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на БФП: 250 000 евро</a:t>
          </a:r>
        </a:p>
        <a:p>
          <a:pPr algn="l" rtl="0">
            <a:spcBef>
              <a:spcPts val="1200"/>
            </a:spcBef>
            <a:spcAft>
              <a:spcPts val="600"/>
            </a:spcAft>
          </a:pPr>
          <a:r>
            <a:rPr lang="bg-BG" sz="1800" b="1" noProof="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Максимална стойност </a:t>
          </a:r>
          <a:r>
            <a:rPr lang="bg-BG" sz="1800" noProof="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на БФП – 750 000 евро</a:t>
          </a:r>
        </a:p>
        <a:p>
          <a:pPr algn="l" rtl="0">
            <a:spcBef>
              <a:spcPts val="1200"/>
            </a:spcBef>
            <a:spcAft>
              <a:spcPts val="600"/>
            </a:spcAft>
          </a:pPr>
          <a:r>
            <a:rPr lang="bg-BG" sz="1800" b="1" noProof="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Максимален процент </a:t>
          </a:r>
          <a:r>
            <a:rPr lang="bg-BG" sz="1800" noProof="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БФП – 90 %</a:t>
          </a:r>
          <a:endParaRPr lang="bg-BG" sz="1800" noProof="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065541E2-061F-444D-BF5F-40344C5887AF}" type="parTrans" cxnId="{5CB8EB72-815F-4ABC-AA6D-8E3CABD543F6}">
      <dgm:prSet/>
      <dgm:spPr/>
      <dgm:t>
        <a:bodyPr/>
        <a:lstStyle/>
        <a:p>
          <a:endParaRPr lang="bg-BG"/>
        </a:p>
      </dgm:t>
    </dgm:pt>
    <dgm:pt modelId="{6C732709-5B6E-4F12-B743-22C5104F0418}" type="sibTrans" cxnId="{5CB8EB72-815F-4ABC-AA6D-8E3CABD543F6}">
      <dgm:prSet/>
      <dgm:spPr/>
      <dgm:t>
        <a:bodyPr/>
        <a:lstStyle/>
        <a:p>
          <a:endParaRPr lang="bg-BG"/>
        </a:p>
      </dgm:t>
    </dgm:pt>
    <dgm:pt modelId="{19982B5F-68EC-4BEF-8347-7075AD3EE02F}" type="pres">
      <dgm:prSet presAssocID="{2EBF80B4-F551-405F-BCDE-3E9940922D52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bg-BG"/>
        </a:p>
      </dgm:t>
    </dgm:pt>
    <dgm:pt modelId="{11EC17B4-FF69-4176-8A8E-12BB336865A3}" type="pres">
      <dgm:prSet presAssocID="{2EBF80B4-F551-405F-BCDE-3E9940922D52}" presName="bkgdShp" presStyleLbl="alignAccFollowNode1" presStyleIdx="0" presStyleCnt="1"/>
      <dgm:spPr/>
    </dgm:pt>
    <dgm:pt modelId="{282C6497-3EAA-4CC2-B678-C7F4E4D4686E}" type="pres">
      <dgm:prSet presAssocID="{2EBF80B4-F551-405F-BCDE-3E9940922D52}" presName="linComp" presStyleCnt="0"/>
      <dgm:spPr/>
    </dgm:pt>
    <dgm:pt modelId="{B8A63DDB-4C62-4F58-8848-B16D5E51E56A}" type="pres">
      <dgm:prSet presAssocID="{84338748-D077-4E88-9BAC-E4C0E7C72933}" presName="compNode" presStyleCnt="0"/>
      <dgm:spPr/>
    </dgm:pt>
    <dgm:pt modelId="{314C5C09-3CD0-4D18-807B-769B231D2BF7}" type="pres">
      <dgm:prSet presAssocID="{84338748-D077-4E88-9BAC-E4C0E7C72933}" presName="node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bg-BG"/>
        </a:p>
      </dgm:t>
    </dgm:pt>
    <dgm:pt modelId="{8396ED89-313C-44D5-BC71-B9518BE7FA58}" type="pres">
      <dgm:prSet presAssocID="{84338748-D077-4E88-9BAC-E4C0E7C72933}" presName="invisiNode" presStyleLbl="node1" presStyleIdx="0" presStyleCnt="1"/>
      <dgm:spPr/>
    </dgm:pt>
    <dgm:pt modelId="{C13F5B13-A7F7-4C49-A2A6-800F75DA9202}" type="pres">
      <dgm:prSet presAssocID="{84338748-D077-4E88-9BAC-E4C0E7C72933}" presName="imagNode" presStyleLbl="fgImgPlac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6000" b="-56000"/>
          </a:stretch>
        </a:blipFill>
      </dgm:spPr>
      <dgm:t>
        <a:bodyPr/>
        <a:lstStyle/>
        <a:p>
          <a:endParaRPr lang="bg-BG"/>
        </a:p>
      </dgm:t>
    </dgm:pt>
  </dgm:ptLst>
  <dgm:cxnLst>
    <dgm:cxn modelId="{14ED9ED3-D4C8-4FA2-90C0-7F9C5F6ED802}" type="presOf" srcId="{84338748-D077-4E88-9BAC-E4C0E7C72933}" destId="{314C5C09-3CD0-4D18-807B-769B231D2BF7}" srcOrd="0" destOrd="0" presId="urn:microsoft.com/office/officeart/2005/8/layout/pList2"/>
    <dgm:cxn modelId="{D9B1A563-0319-45F1-A163-AAAA2208ABCD}" type="presOf" srcId="{2EBF80B4-F551-405F-BCDE-3E9940922D52}" destId="{19982B5F-68EC-4BEF-8347-7075AD3EE02F}" srcOrd="0" destOrd="0" presId="urn:microsoft.com/office/officeart/2005/8/layout/pList2"/>
    <dgm:cxn modelId="{5CB8EB72-815F-4ABC-AA6D-8E3CABD543F6}" srcId="{2EBF80B4-F551-405F-BCDE-3E9940922D52}" destId="{84338748-D077-4E88-9BAC-E4C0E7C72933}" srcOrd="0" destOrd="0" parTransId="{065541E2-061F-444D-BF5F-40344C5887AF}" sibTransId="{6C732709-5B6E-4F12-B743-22C5104F0418}"/>
    <dgm:cxn modelId="{043A7F96-4B9D-42C8-903E-1489BC158615}" type="presParOf" srcId="{19982B5F-68EC-4BEF-8347-7075AD3EE02F}" destId="{11EC17B4-FF69-4176-8A8E-12BB336865A3}" srcOrd="0" destOrd="0" presId="urn:microsoft.com/office/officeart/2005/8/layout/pList2"/>
    <dgm:cxn modelId="{A52BEC5B-7DD5-4C2B-A71B-DD93E619E11E}" type="presParOf" srcId="{19982B5F-68EC-4BEF-8347-7075AD3EE02F}" destId="{282C6497-3EAA-4CC2-B678-C7F4E4D4686E}" srcOrd="1" destOrd="0" presId="urn:microsoft.com/office/officeart/2005/8/layout/pList2"/>
    <dgm:cxn modelId="{755D9469-88D1-4D80-A88C-E5EA10E8EDD2}" type="presParOf" srcId="{282C6497-3EAA-4CC2-B678-C7F4E4D4686E}" destId="{B8A63DDB-4C62-4F58-8848-B16D5E51E56A}" srcOrd="0" destOrd="0" presId="urn:microsoft.com/office/officeart/2005/8/layout/pList2"/>
    <dgm:cxn modelId="{BC289A27-DDE7-414C-A8C4-33A72283BA26}" type="presParOf" srcId="{B8A63DDB-4C62-4F58-8848-B16D5E51E56A}" destId="{314C5C09-3CD0-4D18-807B-769B231D2BF7}" srcOrd="0" destOrd="0" presId="urn:microsoft.com/office/officeart/2005/8/layout/pList2"/>
    <dgm:cxn modelId="{230F70FB-4BDF-4C19-BF2B-4F89C0AEE04B}" type="presParOf" srcId="{B8A63DDB-4C62-4F58-8848-B16D5E51E56A}" destId="{8396ED89-313C-44D5-BC71-B9518BE7FA58}" srcOrd="1" destOrd="0" presId="urn:microsoft.com/office/officeart/2005/8/layout/pList2"/>
    <dgm:cxn modelId="{64B7849B-35F4-48EE-B8B1-CD512424D4D2}" type="presParOf" srcId="{B8A63DDB-4C62-4F58-8848-B16D5E51E56A}" destId="{C13F5B13-A7F7-4C49-A2A6-800F75DA9202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C233DB7-DB20-4CDE-970B-305751CAF36F}" type="doc">
      <dgm:prSet loTypeId="urn:microsoft.com/office/officeart/2005/8/layout/vList3" loCatId="picture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bg-BG"/>
        </a:p>
      </dgm:t>
    </dgm:pt>
    <dgm:pt modelId="{9935DCBF-3507-49D4-9801-AEC1A568AFFF}">
      <dgm:prSet custT="1"/>
      <dgm:spPr/>
      <dgm:t>
        <a:bodyPr/>
        <a:lstStyle/>
        <a:p>
          <a:pPr algn="just" rtl="0"/>
          <a:r>
            <a:rPr lang="bg-BG" sz="1600" b="1" noProof="0" dirty="0" smtClean="0">
              <a:latin typeface="Verdana" pitchFamily="34" charset="0"/>
              <a:ea typeface="Verdana" pitchFamily="34" charset="0"/>
              <a:cs typeface="Verdana" pitchFamily="34" charset="0"/>
            </a:rPr>
            <a:t>Бенефициенти</a:t>
          </a:r>
          <a:r>
            <a:rPr lang="bg-BG" sz="1600" noProof="0" dirty="0" smtClean="0">
              <a:latin typeface="Verdana" pitchFamily="34" charset="0"/>
              <a:ea typeface="Verdana" pitchFamily="34" charset="0"/>
              <a:cs typeface="Verdana" pitchFamily="34" charset="0"/>
            </a:rPr>
            <a:t> - държава и общини</a:t>
          </a:r>
        </a:p>
        <a:p>
          <a:pPr algn="just" rtl="0"/>
          <a:r>
            <a:rPr lang="bg-BG" sz="1600" b="1" noProof="0" dirty="0" smtClean="0">
              <a:latin typeface="Verdana" pitchFamily="34" charset="0"/>
              <a:ea typeface="Verdana" pitchFamily="34" charset="0"/>
              <a:cs typeface="Verdana" pitchFamily="34" charset="0"/>
            </a:rPr>
            <a:t>Бюджет </a:t>
          </a:r>
          <a:r>
            <a:rPr lang="bg-BG" sz="1600" noProof="0" dirty="0" smtClean="0">
              <a:latin typeface="Verdana" pitchFamily="34" charset="0"/>
              <a:ea typeface="Verdana" pitchFamily="34" charset="0"/>
              <a:cs typeface="Verdana" pitchFamily="34" charset="0"/>
            </a:rPr>
            <a:t>на процедурата, включително национално съфинансиране - 2 941 176 евро</a:t>
          </a:r>
        </a:p>
        <a:p>
          <a:pPr algn="just" rtl="0"/>
          <a:r>
            <a:rPr lang="bg-BG" sz="1600" b="1" noProof="0" dirty="0" smtClean="0">
              <a:latin typeface="Verdana" pitchFamily="34" charset="0"/>
              <a:ea typeface="Verdana" pitchFamily="34" charset="0"/>
              <a:cs typeface="Verdana" pitchFamily="34" charset="0"/>
            </a:rPr>
            <a:t>Минимална стойност </a:t>
          </a:r>
          <a:r>
            <a:rPr lang="bg-BG" sz="1600" noProof="0" dirty="0" smtClean="0">
              <a:latin typeface="Verdana" pitchFamily="34" charset="0"/>
              <a:ea typeface="Verdana" pitchFamily="34" charset="0"/>
              <a:cs typeface="Verdana" pitchFamily="34" charset="0"/>
            </a:rPr>
            <a:t>на БФП: 170 000 евро</a:t>
          </a:r>
        </a:p>
        <a:p>
          <a:pPr algn="just" rtl="0"/>
          <a:r>
            <a:rPr lang="bg-BG" sz="1600" b="1" noProof="0" dirty="0" smtClean="0">
              <a:latin typeface="Verdana" pitchFamily="34" charset="0"/>
              <a:ea typeface="Verdana" pitchFamily="34" charset="0"/>
              <a:cs typeface="Verdana" pitchFamily="34" charset="0"/>
            </a:rPr>
            <a:t>Максимална стойност </a:t>
          </a:r>
          <a:r>
            <a:rPr lang="bg-BG" sz="1600" noProof="0" dirty="0" smtClean="0">
              <a:latin typeface="Verdana" pitchFamily="34" charset="0"/>
              <a:ea typeface="Verdana" pitchFamily="34" charset="0"/>
              <a:cs typeface="Verdana" pitchFamily="34" charset="0"/>
            </a:rPr>
            <a:t>на БФП – 500 000 евро</a:t>
          </a:r>
        </a:p>
        <a:p>
          <a:pPr algn="just" rtl="0"/>
          <a:r>
            <a:rPr lang="bg-BG" sz="1600" b="1" noProof="0" dirty="0" smtClean="0">
              <a:latin typeface="Verdana" pitchFamily="34" charset="0"/>
              <a:ea typeface="Verdana" pitchFamily="34" charset="0"/>
              <a:cs typeface="Verdana" pitchFamily="34" charset="0"/>
            </a:rPr>
            <a:t>Максимален процент </a:t>
          </a:r>
          <a:r>
            <a:rPr lang="bg-BG" sz="1600" noProof="0" dirty="0" smtClean="0">
              <a:latin typeface="Verdana" pitchFamily="34" charset="0"/>
              <a:ea typeface="Verdana" pitchFamily="34" charset="0"/>
              <a:cs typeface="Verdana" pitchFamily="34" charset="0"/>
            </a:rPr>
            <a:t>на БФП – 100 % за публични сгради, държавна и общинска собственост; 60 % за локални отоплителни системи</a:t>
          </a:r>
          <a:endParaRPr lang="bg-BG" sz="1600" noProof="0" dirty="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B3CD0D43-335B-4440-ABA7-E66FAA8E1F34}" type="parTrans" cxnId="{0D3D026E-E02B-4508-AD7B-192665217D7D}">
      <dgm:prSet/>
      <dgm:spPr/>
      <dgm:t>
        <a:bodyPr/>
        <a:lstStyle/>
        <a:p>
          <a:endParaRPr lang="bg-BG"/>
        </a:p>
      </dgm:t>
    </dgm:pt>
    <dgm:pt modelId="{E4FDD816-CF0F-4857-87C5-383DA7654FC4}" type="sibTrans" cxnId="{0D3D026E-E02B-4508-AD7B-192665217D7D}">
      <dgm:prSet/>
      <dgm:spPr/>
      <dgm:t>
        <a:bodyPr/>
        <a:lstStyle/>
        <a:p>
          <a:endParaRPr lang="bg-BG"/>
        </a:p>
      </dgm:t>
    </dgm:pt>
    <dgm:pt modelId="{657FB1BE-9716-4D7A-953E-C510E1EEEA93}" type="pres">
      <dgm:prSet presAssocID="{DC233DB7-DB20-4CDE-970B-305751CAF36F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bg-BG"/>
        </a:p>
      </dgm:t>
    </dgm:pt>
    <dgm:pt modelId="{E40DA7D8-A203-4907-9A46-44B3BC876BD8}" type="pres">
      <dgm:prSet presAssocID="{9935DCBF-3507-49D4-9801-AEC1A568AFFF}" presName="composite" presStyleCnt="0"/>
      <dgm:spPr/>
    </dgm:pt>
    <dgm:pt modelId="{A0A95014-49A6-43CD-954E-7DED0886D16B}" type="pres">
      <dgm:prSet presAssocID="{9935DCBF-3507-49D4-9801-AEC1A568AFFF}" presName="imgShp" presStyleLbl="fgImgPlace1" presStyleIdx="0" presStyleCnt="1" custScaleX="100123" custScaleY="100123" custLinFactNeighborX="-12800"/>
      <dgm:spPr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3516" b="-43516"/>
          </a:stretch>
        </a:blipFill>
      </dgm:spPr>
    </dgm:pt>
    <dgm:pt modelId="{C0841A18-5CAE-47B3-8631-30AC92662659}" type="pres">
      <dgm:prSet presAssocID="{9935DCBF-3507-49D4-9801-AEC1A568AFFF}" presName="txShp" presStyleLbl="node1" presStyleIdx="0" presStyleCnt="1" custScaleX="128076" custScaleY="118683">
        <dgm:presLayoutVars>
          <dgm:bulletEnabled val="1"/>
        </dgm:presLayoutVars>
      </dgm:prSet>
      <dgm:spPr/>
      <dgm:t>
        <a:bodyPr/>
        <a:lstStyle/>
        <a:p>
          <a:endParaRPr lang="bg-BG"/>
        </a:p>
      </dgm:t>
    </dgm:pt>
  </dgm:ptLst>
  <dgm:cxnLst>
    <dgm:cxn modelId="{2E475B6B-C66D-4B03-9AB7-CD7168F9198E}" type="presOf" srcId="{DC233DB7-DB20-4CDE-970B-305751CAF36F}" destId="{657FB1BE-9716-4D7A-953E-C510E1EEEA93}" srcOrd="0" destOrd="0" presId="urn:microsoft.com/office/officeart/2005/8/layout/vList3"/>
    <dgm:cxn modelId="{0D3D026E-E02B-4508-AD7B-192665217D7D}" srcId="{DC233DB7-DB20-4CDE-970B-305751CAF36F}" destId="{9935DCBF-3507-49D4-9801-AEC1A568AFFF}" srcOrd="0" destOrd="0" parTransId="{B3CD0D43-335B-4440-ABA7-E66FAA8E1F34}" sibTransId="{E4FDD816-CF0F-4857-87C5-383DA7654FC4}"/>
    <dgm:cxn modelId="{D7E28796-637F-4292-B48E-713AC64D3007}" type="presOf" srcId="{9935DCBF-3507-49D4-9801-AEC1A568AFFF}" destId="{C0841A18-5CAE-47B3-8631-30AC92662659}" srcOrd="0" destOrd="0" presId="urn:microsoft.com/office/officeart/2005/8/layout/vList3"/>
    <dgm:cxn modelId="{E5304D41-9694-4192-A42E-EE5F8B582F8F}" type="presParOf" srcId="{657FB1BE-9716-4D7A-953E-C510E1EEEA93}" destId="{E40DA7D8-A203-4907-9A46-44B3BC876BD8}" srcOrd="0" destOrd="0" presId="urn:microsoft.com/office/officeart/2005/8/layout/vList3"/>
    <dgm:cxn modelId="{07C3580F-12E3-4B12-AAC1-C849078DA858}" type="presParOf" srcId="{E40DA7D8-A203-4907-9A46-44B3BC876BD8}" destId="{A0A95014-49A6-43CD-954E-7DED0886D16B}" srcOrd="0" destOrd="0" presId="urn:microsoft.com/office/officeart/2005/8/layout/vList3"/>
    <dgm:cxn modelId="{AE8E2F87-0633-4207-99FB-CBBB8655DB18}" type="presParOf" srcId="{E40DA7D8-A203-4907-9A46-44B3BC876BD8}" destId="{C0841A18-5CAE-47B3-8631-30AC92662659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ACC3156-75F5-450B-8974-9C47759E5431}" type="doc">
      <dgm:prSet loTypeId="urn:microsoft.com/office/officeart/2005/8/layout/vList3" loCatId="picture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bg-BG"/>
        </a:p>
      </dgm:t>
    </dgm:pt>
    <dgm:pt modelId="{2AC79CAC-A35F-48A2-A738-A65364505DCB}">
      <dgm:prSet/>
      <dgm:spPr/>
      <dgm:t>
        <a:bodyPr/>
        <a:lstStyle/>
        <a:p>
          <a:pPr algn="just" rtl="0"/>
          <a:r>
            <a:rPr lang="bg-BG" b="1" noProof="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Бенефициенти</a:t>
          </a:r>
          <a:r>
            <a:rPr lang="bg-BG" noProof="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 - държава и общини</a:t>
          </a:r>
        </a:p>
        <a:p>
          <a:pPr algn="just" rtl="0"/>
          <a:r>
            <a:rPr lang="bg-BG" b="1" noProof="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Бюджет </a:t>
          </a:r>
          <a:r>
            <a:rPr lang="bg-BG" noProof="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на процедурата, включително национално съфинансиране - 4 705 882 евро</a:t>
          </a:r>
        </a:p>
        <a:p>
          <a:pPr algn="just" rtl="0"/>
          <a:r>
            <a:rPr lang="bg-BG" b="1" noProof="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Минимална стойност </a:t>
          </a:r>
          <a:r>
            <a:rPr lang="bg-BG" noProof="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на БФП: 170 000 евро</a:t>
          </a:r>
        </a:p>
        <a:p>
          <a:pPr algn="just" rtl="0"/>
          <a:r>
            <a:rPr lang="bg-BG" b="1" noProof="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Максимална стойност </a:t>
          </a:r>
          <a:r>
            <a:rPr lang="bg-BG" noProof="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на БФП – 500 000 евро</a:t>
          </a:r>
        </a:p>
        <a:p>
          <a:pPr algn="just" rtl="0"/>
          <a:r>
            <a:rPr lang="bg-BG" b="1" noProof="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Максимален процент </a:t>
          </a:r>
          <a:r>
            <a:rPr lang="bg-BG" noProof="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на БФП – 100 % за публични сгради, държавна и общинска собственост; 60 % за локални отоплителни системи</a:t>
          </a:r>
          <a:endParaRPr lang="bg-BG" noProof="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E850F425-D72F-41BC-9C56-E19B646DCA27}" type="parTrans" cxnId="{0DB70345-D08E-4BEE-8646-03E2EDE22E8A}">
      <dgm:prSet/>
      <dgm:spPr/>
      <dgm:t>
        <a:bodyPr/>
        <a:lstStyle/>
        <a:p>
          <a:endParaRPr lang="bg-BG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5D8295A1-DA53-4A4D-8F98-5B711365E5EC}" type="sibTrans" cxnId="{0DB70345-D08E-4BEE-8646-03E2EDE22E8A}">
      <dgm:prSet/>
      <dgm:spPr/>
      <dgm:t>
        <a:bodyPr/>
        <a:lstStyle/>
        <a:p>
          <a:endParaRPr lang="bg-BG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6425FCB6-3177-49E8-866D-019062AC068B}" type="pres">
      <dgm:prSet presAssocID="{4ACC3156-75F5-450B-8974-9C47759E5431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bg-BG"/>
        </a:p>
      </dgm:t>
    </dgm:pt>
    <dgm:pt modelId="{9654E21B-170F-4A4A-B246-A54232D3BC25}" type="pres">
      <dgm:prSet presAssocID="{2AC79CAC-A35F-48A2-A738-A65364505DCB}" presName="composite" presStyleCnt="0"/>
      <dgm:spPr/>
    </dgm:pt>
    <dgm:pt modelId="{9A1DA140-7594-4BB4-B688-3232566D1BFF}" type="pres">
      <dgm:prSet presAssocID="{2AC79CAC-A35F-48A2-A738-A65364505DCB}" presName="imgShp" presStyleLbl="fgImgPlace1" presStyleIdx="0" presStyleCnt="1" custLinFactNeighborX="-8000" custLinFactNeighborY="-6800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</dgm:spPr>
    </dgm:pt>
    <dgm:pt modelId="{63A838EA-366D-462C-BD4C-E2E374A4E7F7}" type="pres">
      <dgm:prSet presAssocID="{2AC79CAC-A35F-48A2-A738-A65364505DCB}" presName="txShp" presStyleLbl="node1" presStyleIdx="0" presStyleCnt="1" custScaleX="128043" custScaleY="118555" custLinFactNeighborX="403" custLinFactNeighborY="-7806">
        <dgm:presLayoutVars>
          <dgm:bulletEnabled val="1"/>
        </dgm:presLayoutVars>
      </dgm:prSet>
      <dgm:spPr/>
      <dgm:t>
        <a:bodyPr/>
        <a:lstStyle/>
        <a:p>
          <a:endParaRPr lang="bg-BG"/>
        </a:p>
      </dgm:t>
    </dgm:pt>
  </dgm:ptLst>
  <dgm:cxnLst>
    <dgm:cxn modelId="{EBF95E3E-8AF5-4D54-A4B0-C02AE1A666E6}" type="presOf" srcId="{2AC79CAC-A35F-48A2-A738-A65364505DCB}" destId="{63A838EA-366D-462C-BD4C-E2E374A4E7F7}" srcOrd="0" destOrd="0" presId="urn:microsoft.com/office/officeart/2005/8/layout/vList3"/>
    <dgm:cxn modelId="{0DB70345-D08E-4BEE-8646-03E2EDE22E8A}" srcId="{4ACC3156-75F5-450B-8974-9C47759E5431}" destId="{2AC79CAC-A35F-48A2-A738-A65364505DCB}" srcOrd="0" destOrd="0" parTransId="{E850F425-D72F-41BC-9C56-E19B646DCA27}" sibTransId="{5D8295A1-DA53-4A4D-8F98-5B711365E5EC}"/>
    <dgm:cxn modelId="{5D9C9C3D-9C7E-48AF-9535-D44B88A36FA2}" type="presOf" srcId="{4ACC3156-75F5-450B-8974-9C47759E5431}" destId="{6425FCB6-3177-49E8-866D-019062AC068B}" srcOrd="0" destOrd="0" presId="urn:microsoft.com/office/officeart/2005/8/layout/vList3"/>
    <dgm:cxn modelId="{28BCBF92-FF18-4AF9-BB28-523070C59D9A}" type="presParOf" srcId="{6425FCB6-3177-49E8-866D-019062AC068B}" destId="{9654E21B-170F-4A4A-B246-A54232D3BC25}" srcOrd="0" destOrd="0" presId="urn:microsoft.com/office/officeart/2005/8/layout/vList3"/>
    <dgm:cxn modelId="{7A610D9E-066A-47F0-B1B0-6D55D9873172}" type="presParOf" srcId="{9654E21B-170F-4A4A-B246-A54232D3BC25}" destId="{9A1DA140-7594-4BB4-B688-3232566D1BFF}" srcOrd="0" destOrd="0" presId="urn:microsoft.com/office/officeart/2005/8/layout/vList3"/>
    <dgm:cxn modelId="{B5C24856-0EAE-4417-B18C-50815958A454}" type="presParOf" srcId="{9654E21B-170F-4A4A-B246-A54232D3BC25}" destId="{63A838EA-366D-462C-BD4C-E2E374A4E7F7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6B00060-6DF1-4ADB-8F3C-65346B7CF44E}" type="doc">
      <dgm:prSet loTypeId="urn:microsoft.com/office/officeart/2005/8/layout/pList2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bg-BG"/>
        </a:p>
      </dgm:t>
    </dgm:pt>
    <dgm:pt modelId="{3C5DF325-2944-4E60-8169-4A07AA4F9DA4}">
      <dgm:prSet custT="1"/>
      <dgm:spPr/>
      <dgm:t>
        <a:bodyPr/>
        <a:lstStyle/>
        <a:p>
          <a:pPr algn="l" rtl="0">
            <a:spcBef>
              <a:spcPts val="600"/>
            </a:spcBef>
            <a:spcAft>
              <a:spcPts val="1200"/>
            </a:spcAft>
          </a:pPr>
          <a:r>
            <a:rPr lang="bg-BG" sz="1800" b="1" noProof="0" dirty="0" smtClean="0">
              <a:latin typeface="Verdana" pitchFamily="34" charset="0"/>
              <a:ea typeface="Verdana" pitchFamily="34" charset="0"/>
              <a:cs typeface="Verdana" pitchFamily="34" charset="0"/>
            </a:rPr>
            <a:t>Бенефициенти</a:t>
          </a:r>
          <a:r>
            <a:rPr lang="bg-BG" sz="1800" noProof="0" dirty="0" smtClean="0">
              <a:latin typeface="Verdana" pitchFamily="34" charset="0"/>
              <a:ea typeface="Verdana" pitchFamily="34" charset="0"/>
              <a:cs typeface="Verdana" pitchFamily="34" charset="0"/>
            </a:rPr>
            <a:t> – малки и средни предприятия</a:t>
          </a:r>
        </a:p>
        <a:p>
          <a:pPr algn="l" rtl="0">
            <a:spcBef>
              <a:spcPts val="600"/>
            </a:spcBef>
            <a:spcAft>
              <a:spcPts val="1200"/>
            </a:spcAft>
          </a:pPr>
          <a:r>
            <a:rPr lang="bg-BG" sz="1800" b="1" noProof="0" dirty="0" smtClean="0">
              <a:latin typeface="Verdana" pitchFamily="34" charset="0"/>
              <a:ea typeface="Verdana" pitchFamily="34" charset="0"/>
              <a:cs typeface="Verdana" pitchFamily="34" charset="0"/>
            </a:rPr>
            <a:t>Бюджет</a:t>
          </a:r>
          <a:r>
            <a:rPr lang="bg-BG" sz="1800" noProof="0" dirty="0" smtClean="0">
              <a:latin typeface="Verdana" pitchFamily="34" charset="0"/>
              <a:ea typeface="Verdana" pitchFamily="34" charset="0"/>
              <a:cs typeface="Verdana" pitchFamily="34" charset="0"/>
            </a:rPr>
            <a:t> на процедурата, включително национално съфинансиране - 1 764 706 евро</a:t>
          </a:r>
        </a:p>
        <a:p>
          <a:pPr algn="l" rtl="0">
            <a:spcBef>
              <a:spcPts val="600"/>
            </a:spcBef>
            <a:spcAft>
              <a:spcPts val="1200"/>
            </a:spcAft>
          </a:pPr>
          <a:r>
            <a:rPr lang="bg-BG" sz="1800" b="1" noProof="0" dirty="0" smtClean="0">
              <a:latin typeface="Verdana" pitchFamily="34" charset="0"/>
              <a:ea typeface="Verdana" pitchFamily="34" charset="0"/>
              <a:cs typeface="Verdana" pitchFamily="34" charset="0"/>
            </a:rPr>
            <a:t>Минимална стойност </a:t>
          </a:r>
          <a:r>
            <a:rPr lang="bg-BG" sz="1800" noProof="0" dirty="0" smtClean="0">
              <a:latin typeface="Verdana" pitchFamily="34" charset="0"/>
              <a:ea typeface="Verdana" pitchFamily="34" charset="0"/>
              <a:cs typeface="Verdana" pitchFamily="34" charset="0"/>
            </a:rPr>
            <a:t>на БФП: 50 000 евро</a:t>
          </a:r>
        </a:p>
        <a:p>
          <a:pPr algn="l" rtl="0">
            <a:spcBef>
              <a:spcPts val="600"/>
            </a:spcBef>
            <a:spcAft>
              <a:spcPts val="1200"/>
            </a:spcAft>
          </a:pPr>
          <a:r>
            <a:rPr lang="bg-BG" sz="1800" b="1" noProof="0" dirty="0" smtClean="0">
              <a:latin typeface="Verdana" pitchFamily="34" charset="0"/>
              <a:ea typeface="Verdana" pitchFamily="34" charset="0"/>
              <a:cs typeface="Verdana" pitchFamily="34" charset="0"/>
            </a:rPr>
            <a:t>Максимална стойност </a:t>
          </a:r>
          <a:r>
            <a:rPr lang="bg-BG" sz="1800" noProof="0" dirty="0" smtClean="0">
              <a:latin typeface="Verdana" pitchFamily="34" charset="0"/>
              <a:ea typeface="Verdana" pitchFamily="34" charset="0"/>
              <a:cs typeface="Verdana" pitchFamily="34" charset="0"/>
            </a:rPr>
            <a:t>на БФП – 200 000 евро</a:t>
          </a:r>
        </a:p>
        <a:p>
          <a:pPr algn="l" rtl="0">
            <a:spcBef>
              <a:spcPts val="600"/>
            </a:spcBef>
            <a:spcAft>
              <a:spcPts val="1200"/>
            </a:spcAft>
          </a:pPr>
          <a:r>
            <a:rPr lang="bg-BG" sz="1800" b="1" noProof="0" dirty="0" smtClean="0">
              <a:latin typeface="Verdana" pitchFamily="34" charset="0"/>
              <a:ea typeface="Verdana" pitchFamily="34" charset="0"/>
              <a:cs typeface="Verdana" pitchFamily="34" charset="0"/>
            </a:rPr>
            <a:t>Максимален процент </a:t>
          </a:r>
          <a:r>
            <a:rPr lang="bg-BG" sz="1800" noProof="0" dirty="0" smtClean="0">
              <a:latin typeface="Verdana" pitchFamily="34" charset="0"/>
              <a:ea typeface="Verdana" pitchFamily="34" charset="0"/>
              <a:cs typeface="Verdana" pitchFamily="34" charset="0"/>
            </a:rPr>
            <a:t>на БФП – 60 %.</a:t>
          </a:r>
          <a:endParaRPr lang="bg-BG" sz="1800" noProof="0" dirty="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9DF19B2B-ADC0-4B17-9F12-CF2F016C84E1}" type="parTrans" cxnId="{203A72D1-905F-4147-B53B-B6F535A6F2A4}">
      <dgm:prSet/>
      <dgm:spPr/>
      <dgm:t>
        <a:bodyPr/>
        <a:lstStyle/>
        <a:p>
          <a:endParaRPr lang="bg-BG" sz="160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E6A962C8-A1CE-4C4E-A7C3-D9EC145062C9}" type="sibTrans" cxnId="{203A72D1-905F-4147-B53B-B6F535A6F2A4}">
      <dgm:prSet/>
      <dgm:spPr/>
      <dgm:t>
        <a:bodyPr/>
        <a:lstStyle/>
        <a:p>
          <a:endParaRPr lang="bg-BG" sz="160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DADF4E2C-BF69-4DD4-A95E-00D80C0C92E9}" type="pres">
      <dgm:prSet presAssocID="{F6B00060-6DF1-4ADB-8F3C-65346B7CF44E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bg-BG"/>
        </a:p>
      </dgm:t>
    </dgm:pt>
    <dgm:pt modelId="{F31CC9CE-E05C-4C8F-A94D-9F8B0CBAC275}" type="pres">
      <dgm:prSet presAssocID="{F6B00060-6DF1-4ADB-8F3C-65346B7CF44E}" presName="bkgdShp" presStyleLbl="alignAccFollowNode1" presStyleIdx="0" presStyleCnt="1"/>
      <dgm:spPr/>
    </dgm:pt>
    <dgm:pt modelId="{346D6624-85BC-4D3F-8660-DE1C1E0FED2F}" type="pres">
      <dgm:prSet presAssocID="{F6B00060-6DF1-4ADB-8F3C-65346B7CF44E}" presName="linComp" presStyleCnt="0"/>
      <dgm:spPr/>
    </dgm:pt>
    <dgm:pt modelId="{5D9E4C0D-414E-49EE-AC10-4B39553E763E}" type="pres">
      <dgm:prSet presAssocID="{3C5DF325-2944-4E60-8169-4A07AA4F9DA4}" presName="compNode" presStyleCnt="0"/>
      <dgm:spPr/>
    </dgm:pt>
    <dgm:pt modelId="{E91F67DE-6A4D-4EEC-8A59-4C3A2DD89700}" type="pres">
      <dgm:prSet presAssocID="{3C5DF325-2944-4E60-8169-4A07AA4F9DA4}" presName="node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bg-BG"/>
        </a:p>
      </dgm:t>
    </dgm:pt>
    <dgm:pt modelId="{E05A2D58-18BD-4A8A-9128-7C0FDDEC45D4}" type="pres">
      <dgm:prSet presAssocID="{3C5DF325-2944-4E60-8169-4A07AA4F9DA4}" presName="invisiNode" presStyleLbl="node1" presStyleIdx="0" presStyleCnt="1"/>
      <dgm:spPr/>
    </dgm:pt>
    <dgm:pt modelId="{EFC93FA4-92EA-41EC-8203-C4F30C09902B}" type="pres">
      <dgm:prSet presAssocID="{3C5DF325-2944-4E60-8169-4A07AA4F9DA4}" presName="imagNode" presStyleLbl="fgImgPlac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34000" b="-134000"/>
          </a:stretch>
        </a:blipFill>
      </dgm:spPr>
      <dgm:t>
        <a:bodyPr/>
        <a:lstStyle/>
        <a:p>
          <a:endParaRPr lang="bg-BG"/>
        </a:p>
      </dgm:t>
    </dgm:pt>
  </dgm:ptLst>
  <dgm:cxnLst>
    <dgm:cxn modelId="{414E9F5F-515C-4E4E-9224-57CCDA901182}" type="presOf" srcId="{3C5DF325-2944-4E60-8169-4A07AA4F9DA4}" destId="{E91F67DE-6A4D-4EEC-8A59-4C3A2DD89700}" srcOrd="0" destOrd="0" presId="urn:microsoft.com/office/officeart/2005/8/layout/pList2"/>
    <dgm:cxn modelId="{203A72D1-905F-4147-B53B-B6F535A6F2A4}" srcId="{F6B00060-6DF1-4ADB-8F3C-65346B7CF44E}" destId="{3C5DF325-2944-4E60-8169-4A07AA4F9DA4}" srcOrd="0" destOrd="0" parTransId="{9DF19B2B-ADC0-4B17-9F12-CF2F016C84E1}" sibTransId="{E6A962C8-A1CE-4C4E-A7C3-D9EC145062C9}"/>
    <dgm:cxn modelId="{FD8D8D71-DB5A-46BD-9841-B2BCA855B3C3}" type="presOf" srcId="{F6B00060-6DF1-4ADB-8F3C-65346B7CF44E}" destId="{DADF4E2C-BF69-4DD4-A95E-00D80C0C92E9}" srcOrd="0" destOrd="0" presId="urn:microsoft.com/office/officeart/2005/8/layout/pList2"/>
    <dgm:cxn modelId="{B87B4C5B-8C9D-4103-BC61-62F653B180BE}" type="presParOf" srcId="{DADF4E2C-BF69-4DD4-A95E-00D80C0C92E9}" destId="{F31CC9CE-E05C-4C8F-A94D-9F8B0CBAC275}" srcOrd="0" destOrd="0" presId="urn:microsoft.com/office/officeart/2005/8/layout/pList2"/>
    <dgm:cxn modelId="{CD3554D0-5107-4F61-9CD5-6D2AD9289B34}" type="presParOf" srcId="{DADF4E2C-BF69-4DD4-A95E-00D80C0C92E9}" destId="{346D6624-85BC-4D3F-8660-DE1C1E0FED2F}" srcOrd="1" destOrd="0" presId="urn:microsoft.com/office/officeart/2005/8/layout/pList2"/>
    <dgm:cxn modelId="{FB5EB79A-4954-443A-8BE2-C2F1DBFB152D}" type="presParOf" srcId="{346D6624-85BC-4D3F-8660-DE1C1E0FED2F}" destId="{5D9E4C0D-414E-49EE-AC10-4B39553E763E}" srcOrd="0" destOrd="0" presId="urn:microsoft.com/office/officeart/2005/8/layout/pList2"/>
    <dgm:cxn modelId="{D0A06D36-2709-440B-8DD0-69B5A50E50CB}" type="presParOf" srcId="{5D9E4C0D-414E-49EE-AC10-4B39553E763E}" destId="{E91F67DE-6A4D-4EEC-8A59-4C3A2DD89700}" srcOrd="0" destOrd="0" presId="urn:microsoft.com/office/officeart/2005/8/layout/pList2"/>
    <dgm:cxn modelId="{ECF66C7A-C122-490A-BF08-FE05285C427E}" type="presParOf" srcId="{5D9E4C0D-414E-49EE-AC10-4B39553E763E}" destId="{E05A2D58-18BD-4A8A-9128-7C0FDDEC45D4}" srcOrd="1" destOrd="0" presId="urn:microsoft.com/office/officeart/2005/8/layout/pList2"/>
    <dgm:cxn modelId="{33C2F08E-35F1-45DF-9F93-90B18B48FDEB}" type="presParOf" srcId="{5D9E4C0D-414E-49EE-AC10-4B39553E763E}" destId="{EFC93FA4-92EA-41EC-8203-C4F30C09902B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A8B1973-DD2F-457B-A822-F46F1569E682}" type="doc">
      <dgm:prSet loTypeId="urn:microsoft.com/office/officeart/2005/8/layout/vList3" loCatId="picture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bg-BG"/>
        </a:p>
      </dgm:t>
    </dgm:pt>
    <dgm:pt modelId="{8BC751AB-7463-44DD-8A27-9DA6922BD70F}">
      <dgm:prSet/>
      <dgm:spPr/>
      <dgm:t>
        <a:bodyPr/>
        <a:lstStyle/>
        <a:p>
          <a:pPr algn="just" rtl="0"/>
          <a:r>
            <a:rPr lang="bg-BG" b="1" noProof="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Бенефициенти</a:t>
          </a:r>
          <a:r>
            <a:rPr lang="bg-BG" noProof="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 – университети, обучителни и образователни организации, компании за енергийни услуги.</a:t>
          </a:r>
        </a:p>
        <a:p>
          <a:pPr algn="just" rtl="0"/>
          <a:r>
            <a:rPr lang="bg-BG" b="1" noProof="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Бюджет</a:t>
          </a:r>
          <a:r>
            <a:rPr lang="bg-BG" noProof="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 на процедурата, включително национално съфинансиране - 624 065 евро:</a:t>
          </a:r>
        </a:p>
        <a:p>
          <a:pPr algn="just" rtl="0"/>
          <a:r>
            <a:rPr lang="bg-BG" b="1" noProof="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Минимална стойност </a:t>
          </a:r>
          <a:r>
            <a:rPr lang="bg-BG" noProof="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на БФП: 30 000 евро; </a:t>
          </a:r>
        </a:p>
        <a:p>
          <a:pPr algn="just" rtl="0"/>
          <a:r>
            <a:rPr lang="bg-BG" b="1" noProof="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Максимална стойност </a:t>
          </a:r>
          <a:r>
            <a:rPr lang="bg-BG" noProof="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на БФП – 100 000 евро.</a:t>
          </a:r>
        </a:p>
        <a:p>
          <a:pPr algn="just" rtl="0"/>
          <a:r>
            <a:rPr lang="bg-BG" b="1" noProof="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Максимален процент </a:t>
          </a:r>
          <a:r>
            <a:rPr lang="bg-BG" noProof="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на БФП – 90 %.</a:t>
          </a:r>
          <a:endParaRPr lang="bg-BG" noProof="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DF8FC557-4538-4AA6-877C-3832174318E0}" type="parTrans" cxnId="{8D9665B0-157C-4A57-A7DD-E49576422701}">
      <dgm:prSet/>
      <dgm:spPr/>
      <dgm:t>
        <a:bodyPr/>
        <a:lstStyle/>
        <a:p>
          <a:endParaRPr lang="bg-BG"/>
        </a:p>
      </dgm:t>
    </dgm:pt>
    <dgm:pt modelId="{9DAF0774-30AA-41E6-BDAD-244CA773BFBD}" type="sibTrans" cxnId="{8D9665B0-157C-4A57-A7DD-E49576422701}">
      <dgm:prSet/>
      <dgm:spPr/>
      <dgm:t>
        <a:bodyPr/>
        <a:lstStyle/>
        <a:p>
          <a:endParaRPr lang="bg-BG"/>
        </a:p>
      </dgm:t>
    </dgm:pt>
    <dgm:pt modelId="{7951C6D3-333C-4FE7-A74E-671E463C8A49}" type="pres">
      <dgm:prSet presAssocID="{7A8B1973-DD2F-457B-A822-F46F1569E682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bg-BG"/>
        </a:p>
      </dgm:t>
    </dgm:pt>
    <dgm:pt modelId="{75AA0585-B42E-41B5-BBC1-458ED5946FD1}" type="pres">
      <dgm:prSet presAssocID="{8BC751AB-7463-44DD-8A27-9DA6922BD70F}" presName="composite" presStyleCnt="0"/>
      <dgm:spPr/>
      <dgm:t>
        <a:bodyPr/>
        <a:lstStyle/>
        <a:p>
          <a:endParaRPr lang="bg-BG"/>
        </a:p>
      </dgm:t>
    </dgm:pt>
    <dgm:pt modelId="{34F9B274-21A4-4DFB-BAE9-69B17263EE6F}" type="pres">
      <dgm:prSet presAssocID="{8BC751AB-7463-44DD-8A27-9DA6922BD70F}" presName="imgShp" presStyleLbl="fgImgPlac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  <dgm:t>
        <a:bodyPr/>
        <a:lstStyle/>
        <a:p>
          <a:endParaRPr lang="bg-BG"/>
        </a:p>
      </dgm:t>
    </dgm:pt>
    <dgm:pt modelId="{160942F5-2EDD-46E1-AD9B-16FA9ECE2869}" type="pres">
      <dgm:prSet presAssocID="{8BC751AB-7463-44DD-8A27-9DA6922BD70F}" presName="txShp" presStyleLbl="node1" presStyleIdx="0" presStyleCnt="1" custScaleX="109691" custScaleY="149839">
        <dgm:presLayoutVars>
          <dgm:bulletEnabled val="1"/>
        </dgm:presLayoutVars>
      </dgm:prSet>
      <dgm:spPr/>
      <dgm:t>
        <a:bodyPr/>
        <a:lstStyle/>
        <a:p>
          <a:endParaRPr lang="bg-BG"/>
        </a:p>
      </dgm:t>
    </dgm:pt>
  </dgm:ptLst>
  <dgm:cxnLst>
    <dgm:cxn modelId="{C9B547EF-9D98-4424-9082-C5F53D5043AE}" type="presOf" srcId="{7A8B1973-DD2F-457B-A822-F46F1569E682}" destId="{7951C6D3-333C-4FE7-A74E-671E463C8A49}" srcOrd="0" destOrd="0" presId="urn:microsoft.com/office/officeart/2005/8/layout/vList3"/>
    <dgm:cxn modelId="{CC1B33C0-F23F-47B8-8BE8-0731E9E4C1D4}" type="presOf" srcId="{8BC751AB-7463-44DD-8A27-9DA6922BD70F}" destId="{160942F5-2EDD-46E1-AD9B-16FA9ECE2869}" srcOrd="0" destOrd="0" presId="urn:microsoft.com/office/officeart/2005/8/layout/vList3"/>
    <dgm:cxn modelId="{8D9665B0-157C-4A57-A7DD-E49576422701}" srcId="{7A8B1973-DD2F-457B-A822-F46F1569E682}" destId="{8BC751AB-7463-44DD-8A27-9DA6922BD70F}" srcOrd="0" destOrd="0" parTransId="{DF8FC557-4538-4AA6-877C-3832174318E0}" sibTransId="{9DAF0774-30AA-41E6-BDAD-244CA773BFBD}"/>
    <dgm:cxn modelId="{5479AAB9-BDBA-45A0-ACAF-C30965DC622E}" type="presParOf" srcId="{7951C6D3-333C-4FE7-A74E-671E463C8A49}" destId="{75AA0585-B42E-41B5-BBC1-458ED5946FD1}" srcOrd="0" destOrd="0" presId="urn:microsoft.com/office/officeart/2005/8/layout/vList3"/>
    <dgm:cxn modelId="{D7B7478D-F7BB-498E-AA82-0C42369FE0F3}" type="presParOf" srcId="{75AA0585-B42E-41B5-BBC1-458ED5946FD1}" destId="{34F9B274-21A4-4DFB-BAE9-69B17263EE6F}" srcOrd="0" destOrd="0" presId="urn:microsoft.com/office/officeart/2005/8/layout/vList3"/>
    <dgm:cxn modelId="{3184A742-5D08-48E6-98A8-9147D7617FB7}" type="presParOf" srcId="{75AA0585-B42E-41B5-BBC1-458ED5946FD1}" destId="{160942F5-2EDD-46E1-AD9B-16FA9ECE2869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DDD71A87-BC08-4D20-AFFB-F90E65A0B5DE}" type="doc">
      <dgm:prSet loTypeId="urn:microsoft.com/office/officeart/2005/8/layout/vList3" loCatId="picture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bg-BG"/>
        </a:p>
      </dgm:t>
    </dgm:pt>
    <dgm:pt modelId="{2E890077-F9D5-439C-8D7E-0FB585BD4AD7}">
      <dgm:prSet custT="1"/>
      <dgm:spPr/>
      <dgm:t>
        <a:bodyPr/>
        <a:lstStyle/>
        <a:p>
          <a:pPr algn="l" rtl="0"/>
          <a:r>
            <a:rPr lang="bg-BG" sz="1600" b="1" noProof="0" dirty="0" smtClean="0">
              <a:latin typeface="Verdana" pitchFamily="34" charset="0"/>
              <a:ea typeface="Verdana" pitchFamily="34" charset="0"/>
              <a:cs typeface="Verdana" pitchFamily="34" charset="0"/>
            </a:rPr>
            <a:t>Бенефициент</a:t>
          </a:r>
          <a:r>
            <a:rPr lang="bg-BG" sz="1600" noProof="0" dirty="0" smtClean="0">
              <a:latin typeface="Verdana" pitchFamily="34" charset="0"/>
              <a:ea typeface="Verdana" pitchFamily="34" charset="0"/>
              <a:cs typeface="Verdana" pitchFamily="34" charset="0"/>
            </a:rPr>
            <a:t> на проекта: Държавната комисия за енергийно и водно регулиране в сътрудничество с ЕСО ЕАД</a:t>
          </a:r>
        </a:p>
        <a:p>
          <a:pPr algn="just" rtl="0"/>
          <a:r>
            <a:rPr lang="bg-BG" sz="1600" b="1" noProof="0" dirty="0" smtClean="0">
              <a:latin typeface="Verdana" pitchFamily="34" charset="0"/>
              <a:ea typeface="Verdana" pitchFamily="34" charset="0"/>
              <a:cs typeface="Verdana" pitchFamily="34" charset="0"/>
            </a:rPr>
            <a:t>Партньор</a:t>
          </a:r>
          <a:r>
            <a:rPr lang="bg-BG" sz="1600" noProof="0" dirty="0" smtClean="0">
              <a:latin typeface="Verdana" pitchFamily="34" charset="0"/>
              <a:ea typeface="Verdana" pitchFamily="34" charset="0"/>
              <a:cs typeface="Verdana" pitchFamily="34" charset="0"/>
            </a:rPr>
            <a:t> по проекта: NVE</a:t>
          </a:r>
        </a:p>
        <a:p>
          <a:pPr algn="just" rtl="0"/>
          <a:r>
            <a:rPr lang="bg-BG" sz="1600" b="1" noProof="0" dirty="0" smtClean="0">
              <a:latin typeface="Verdana" pitchFamily="34" charset="0"/>
              <a:ea typeface="Verdana" pitchFamily="34" charset="0"/>
              <a:cs typeface="Verdana" pitchFamily="34" charset="0"/>
            </a:rPr>
            <a:t>Максимален процент </a:t>
          </a:r>
          <a:r>
            <a:rPr lang="bg-BG" sz="1600" noProof="0" dirty="0" smtClean="0">
              <a:latin typeface="Verdana" pitchFamily="34" charset="0"/>
              <a:ea typeface="Verdana" pitchFamily="34" charset="0"/>
              <a:cs typeface="Verdana" pitchFamily="34" charset="0"/>
            </a:rPr>
            <a:t>на БФП – 100%</a:t>
          </a:r>
        </a:p>
        <a:p>
          <a:pPr algn="just" rtl="0"/>
          <a:r>
            <a:rPr lang="bg-BG" sz="1600" b="1" noProof="0" dirty="0" smtClean="0">
              <a:latin typeface="Verdana" pitchFamily="34" charset="0"/>
              <a:ea typeface="Verdana" pitchFamily="34" charset="0"/>
              <a:cs typeface="Verdana" pitchFamily="34" charset="0"/>
            </a:rPr>
            <a:t>Обща стойност на проекта</a:t>
          </a:r>
          <a:r>
            <a:rPr lang="bg-BG" sz="1600" noProof="0" dirty="0" smtClean="0">
              <a:latin typeface="Verdana" pitchFamily="34" charset="0"/>
              <a:ea typeface="Verdana" pitchFamily="34" charset="0"/>
              <a:cs typeface="Verdana" pitchFamily="34" charset="0"/>
            </a:rPr>
            <a:t>: € 1,520,000</a:t>
          </a:r>
          <a:endParaRPr lang="bg-BG" sz="1600" noProof="0" dirty="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503621C8-1D84-48B5-9034-FF85146AA783}" type="parTrans" cxnId="{81068386-AE02-4B20-A6AE-8E96E2B87010}">
      <dgm:prSet/>
      <dgm:spPr/>
      <dgm:t>
        <a:bodyPr/>
        <a:lstStyle/>
        <a:p>
          <a:endParaRPr lang="bg-BG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A683F19A-4C26-49F7-AAF8-D0A203946CD9}" type="sibTrans" cxnId="{81068386-AE02-4B20-A6AE-8E96E2B87010}">
      <dgm:prSet/>
      <dgm:spPr/>
      <dgm:t>
        <a:bodyPr/>
        <a:lstStyle/>
        <a:p>
          <a:endParaRPr lang="bg-BG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964B6D1F-341F-4B61-952E-4C4DD8BBAE77}">
      <dgm:prSet custT="1"/>
      <dgm:spPr/>
      <dgm:t>
        <a:bodyPr/>
        <a:lstStyle/>
        <a:p>
          <a:pPr algn="l" rtl="0"/>
          <a:r>
            <a:rPr lang="bg-BG" sz="1600" b="1" noProof="0" dirty="0" smtClean="0">
              <a:latin typeface="Verdana" pitchFamily="34" charset="0"/>
              <a:ea typeface="Verdana" pitchFamily="34" charset="0"/>
              <a:cs typeface="Verdana" pitchFamily="34" charset="0"/>
            </a:rPr>
            <a:t>Цел: </a:t>
          </a:r>
          <a:r>
            <a:rPr lang="bg-BG" sz="1600" b="0" noProof="0" dirty="0" smtClean="0">
              <a:latin typeface="Verdana" pitchFamily="34" charset="0"/>
              <a:ea typeface="Verdana" pitchFamily="34" charset="0"/>
              <a:cs typeface="Verdana" pitchFamily="34" charset="0"/>
            </a:rPr>
            <a:t>Подпомагане съ</a:t>
          </a:r>
          <a:r>
            <a:rPr lang="bg-BG" sz="1600" noProof="0" dirty="0" smtClean="0">
              <a:latin typeface="Verdana" pitchFamily="34" charset="0"/>
              <a:ea typeface="Verdana" pitchFamily="34" charset="0"/>
              <a:cs typeface="Verdana" pitchFamily="34" charset="0"/>
            </a:rPr>
            <a:t>здаването на конкурентен електроенергиен пазар в България, напълно интегриран с Европейския вътрешен пазар на електрическа енергия, в съответствие със законодателството на ЕС, ангажиментите на ACER и изискванията на ENTSO-E.</a:t>
          </a:r>
        </a:p>
        <a:p>
          <a:pPr algn="ctr" rtl="0">
            <a:spcBef>
              <a:spcPct val="0"/>
            </a:spcBef>
            <a:spcAft>
              <a:spcPct val="35000"/>
            </a:spcAft>
          </a:pPr>
          <a:endParaRPr lang="bg-BG" sz="1600" dirty="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5C306A42-16DE-4D8C-885B-0CE7BB9F8604}" type="parTrans" cxnId="{68F2E099-9043-49FB-BDDC-0A8B8A09D218}">
      <dgm:prSet/>
      <dgm:spPr/>
      <dgm:t>
        <a:bodyPr/>
        <a:lstStyle/>
        <a:p>
          <a:endParaRPr lang="bg-BG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3E2DE8C5-811E-4AC9-86D9-1E7D6FF4AD0A}" type="sibTrans" cxnId="{68F2E099-9043-49FB-BDDC-0A8B8A09D218}">
      <dgm:prSet/>
      <dgm:spPr/>
      <dgm:t>
        <a:bodyPr/>
        <a:lstStyle/>
        <a:p>
          <a:endParaRPr lang="bg-BG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7D21F79D-7379-4FB9-9D90-31577F97FDF7}" type="pres">
      <dgm:prSet presAssocID="{DDD71A87-BC08-4D20-AFFB-F90E65A0B5DE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bg-BG"/>
        </a:p>
      </dgm:t>
    </dgm:pt>
    <dgm:pt modelId="{E04B5FF5-BCC6-46FA-9108-591AE9049597}" type="pres">
      <dgm:prSet presAssocID="{2E890077-F9D5-439C-8D7E-0FB585BD4AD7}" presName="composite" presStyleCnt="0"/>
      <dgm:spPr/>
      <dgm:t>
        <a:bodyPr/>
        <a:lstStyle/>
        <a:p>
          <a:endParaRPr lang="bg-BG"/>
        </a:p>
      </dgm:t>
    </dgm:pt>
    <dgm:pt modelId="{0C6B73BD-733C-40AE-9F7E-01272055E8E7}" type="pres">
      <dgm:prSet presAssocID="{2E890077-F9D5-439C-8D7E-0FB585BD4AD7}" presName="imgShp" presStyleLbl="fgImgPlac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  <dgm:t>
        <a:bodyPr/>
        <a:lstStyle/>
        <a:p>
          <a:endParaRPr lang="bg-BG"/>
        </a:p>
      </dgm:t>
    </dgm:pt>
    <dgm:pt modelId="{5946963C-B2A7-466B-B478-8E67737A656E}" type="pres">
      <dgm:prSet presAssocID="{2E890077-F9D5-439C-8D7E-0FB585BD4AD7}" presName="txShp" presStyleLbl="node1" presStyleIdx="0" presStyleCnt="2" custScaleX="104011" custScaleY="112572">
        <dgm:presLayoutVars>
          <dgm:bulletEnabled val="1"/>
        </dgm:presLayoutVars>
      </dgm:prSet>
      <dgm:spPr/>
      <dgm:t>
        <a:bodyPr/>
        <a:lstStyle/>
        <a:p>
          <a:endParaRPr lang="bg-BG"/>
        </a:p>
      </dgm:t>
    </dgm:pt>
    <dgm:pt modelId="{36C35C22-C49E-470F-9969-7A0AEC73B78A}" type="pres">
      <dgm:prSet presAssocID="{A683F19A-4C26-49F7-AAF8-D0A203946CD9}" presName="spacing" presStyleCnt="0"/>
      <dgm:spPr/>
      <dgm:t>
        <a:bodyPr/>
        <a:lstStyle/>
        <a:p>
          <a:endParaRPr lang="bg-BG"/>
        </a:p>
      </dgm:t>
    </dgm:pt>
    <dgm:pt modelId="{A02025B1-6B91-4407-B548-79310F2B10E6}" type="pres">
      <dgm:prSet presAssocID="{964B6D1F-341F-4B61-952E-4C4DD8BBAE77}" presName="composite" presStyleCnt="0"/>
      <dgm:spPr/>
      <dgm:t>
        <a:bodyPr/>
        <a:lstStyle/>
        <a:p>
          <a:endParaRPr lang="bg-BG"/>
        </a:p>
      </dgm:t>
    </dgm:pt>
    <dgm:pt modelId="{7A9BAF6F-1B0E-43B4-A320-0793549C7EE0}" type="pres">
      <dgm:prSet presAssocID="{964B6D1F-341F-4B61-952E-4C4DD8BBAE77}" presName="imgShp" presStyleLbl="fgImgPlace1" presStyleIdx="1" presStyleCnt="2"/>
      <dgm:spPr>
        <a:blipFill dpi="0"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8290" r="-38290"/>
          </a:stretch>
        </a:blipFill>
      </dgm:spPr>
      <dgm:t>
        <a:bodyPr/>
        <a:lstStyle/>
        <a:p>
          <a:endParaRPr lang="bg-BG"/>
        </a:p>
      </dgm:t>
    </dgm:pt>
    <dgm:pt modelId="{78AC70FD-130D-45ED-A446-BBB3088ED031}" type="pres">
      <dgm:prSet presAssocID="{964B6D1F-341F-4B61-952E-4C4DD8BBAE77}" presName="txShp" presStyleLbl="node1" presStyleIdx="1" presStyleCnt="2" custScaleY="130758">
        <dgm:presLayoutVars>
          <dgm:bulletEnabled val="1"/>
        </dgm:presLayoutVars>
      </dgm:prSet>
      <dgm:spPr/>
      <dgm:t>
        <a:bodyPr/>
        <a:lstStyle/>
        <a:p>
          <a:endParaRPr lang="bg-BG"/>
        </a:p>
      </dgm:t>
    </dgm:pt>
  </dgm:ptLst>
  <dgm:cxnLst>
    <dgm:cxn modelId="{81068386-AE02-4B20-A6AE-8E96E2B87010}" srcId="{DDD71A87-BC08-4D20-AFFB-F90E65A0B5DE}" destId="{2E890077-F9D5-439C-8D7E-0FB585BD4AD7}" srcOrd="0" destOrd="0" parTransId="{503621C8-1D84-48B5-9034-FF85146AA783}" sibTransId="{A683F19A-4C26-49F7-AAF8-D0A203946CD9}"/>
    <dgm:cxn modelId="{64B310AF-9CF8-4FF3-87FC-57000FF80B34}" type="presOf" srcId="{DDD71A87-BC08-4D20-AFFB-F90E65A0B5DE}" destId="{7D21F79D-7379-4FB9-9D90-31577F97FDF7}" srcOrd="0" destOrd="0" presId="urn:microsoft.com/office/officeart/2005/8/layout/vList3"/>
    <dgm:cxn modelId="{9FACFF0E-C035-401B-A097-D75572B92D2D}" type="presOf" srcId="{964B6D1F-341F-4B61-952E-4C4DD8BBAE77}" destId="{78AC70FD-130D-45ED-A446-BBB3088ED031}" srcOrd="0" destOrd="0" presId="urn:microsoft.com/office/officeart/2005/8/layout/vList3"/>
    <dgm:cxn modelId="{CBC84ADB-F3BD-48C0-BA74-E2D6B698E5D0}" type="presOf" srcId="{2E890077-F9D5-439C-8D7E-0FB585BD4AD7}" destId="{5946963C-B2A7-466B-B478-8E67737A656E}" srcOrd="0" destOrd="0" presId="urn:microsoft.com/office/officeart/2005/8/layout/vList3"/>
    <dgm:cxn modelId="{68F2E099-9043-49FB-BDDC-0A8B8A09D218}" srcId="{DDD71A87-BC08-4D20-AFFB-F90E65A0B5DE}" destId="{964B6D1F-341F-4B61-952E-4C4DD8BBAE77}" srcOrd="1" destOrd="0" parTransId="{5C306A42-16DE-4D8C-885B-0CE7BB9F8604}" sibTransId="{3E2DE8C5-811E-4AC9-86D9-1E7D6FF4AD0A}"/>
    <dgm:cxn modelId="{C4A35413-7847-4CC4-BA71-0BF72EED23B6}" type="presParOf" srcId="{7D21F79D-7379-4FB9-9D90-31577F97FDF7}" destId="{E04B5FF5-BCC6-46FA-9108-591AE9049597}" srcOrd="0" destOrd="0" presId="urn:microsoft.com/office/officeart/2005/8/layout/vList3"/>
    <dgm:cxn modelId="{FB68FE32-F4C9-4DA6-8EEA-ABD7F8BBD7F8}" type="presParOf" srcId="{E04B5FF5-BCC6-46FA-9108-591AE9049597}" destId="{0C6B73BD-733C-40AE-9F7E-01272055E8E7}" srcOrd="0" destOrd="0" presId="urn:microsoft.com/office/officeart/2005/8/layout/vList3"/>
    <dgm:cxn modelId="{45402CFD-22A2-4B8F-8F62-280CEA02200A}" type="presParOf" srcId="{E04B5FF5-BCC6-46FA-9108-591AE9049597}" destId="{5946963C-B2A7-466B-B478-8E67737A656E}" srcOrd="1" destOrd="0" presId="urn:microsoft.com/office/officeart/2005/8/layout/vList3"/>
    <dgm:cxn modelId="{1E10AE60-DCD4-4CC7-BEE4-CCBDFBFFC293}" type="presParOf" srcId="{7D21F79D-7379-4FB9-9D90-31577F97FDF7}" destId="{36C35C22-C49E-470F-9969-7A0AEC73B78A}" srcOrd="1" destOrd="0" presId="urn:microsoft.com/office/officeart/2005/8/layout/vList3"/>
    <dgm:cxn modelId="{E796BA11-FE8B-415E-AF69-C58599999FA2}" type="presParOf" srcId="{7D21F79D-7379-4FB9-9D90-31577F97FDF7}" destId="{A02025B1-6B91-4407-B548-79310F2B10E6}" srcOrd="2" destOrd="0" presId="urn:microsoft.com/office/officeart/2005/8/layout/vList3"/>
    <dgm:cxn modelId="{19E38280-CE76-4EE1-B295-27B1C732644F}" type="presParOf" srcId="{A02025B1-6B91-4407-B548-79310F2B10E6}" destId="{7A9BAF6F-1B0E-43B4-A320-0793549C7EE0}" srcOrd="0" destOrd="0" presId="urn:microsoft.com/office/officeart/2005/8/layout/vList3"/>
    <dgm:cxn modelId="{8277A232-CD10-4101-A16C-76A28D5D0933}" type="presParOf" srcId="{A02025B1-6B91-4407-B548-79310F2B10E6}" destId="{78AC70FD-130D-45ED-A446-BBB3088ED031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9DC0ADB1-012C-4E09-ACC5-3D5A3C1C4582}" type="doc">
      <dgm:prSet loTypeId="urn:diagrams.loki3.com/BracketList+Icon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bg-BG"/>
        </a:p>
      </dgm:t>
    </dgm:pt>
    <dgm:pt modelId="{14B4D15C-64AA-47CB-AB77-29E44DBE19D9}">
      <dgm:prSet phldrT="[Text]" custT="1"/>
      <dgm:spPr/>
      <dgm:t>
        <a:bodyPr/>
        <a:lstStyle/>
        <a:p>
          <a:r>
            <a:rPr lang="bg-BG" sz="1800" dirty="0" smtClean="0">
              <a:latin typeface="Verdana" pitchFamily="34" charset="0"/>
              <a:ea typeface="Verdana" pitchFamily="34" charset="0"/>
              <a:cs typeface="Verdana" pitchFamily="34" charset="0"/>
            </a:rPr>
            <a:t>Компонент 1</a:t>
          </a:r>
          <a:endParaRPr lang="bg-BG" sz="1800" dirty="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4350383F-B7E5-416E-858F-D6FDF232FDD3}" type="parTrans" cxnId="{D6198FCE-57D4-4B6B-9046-889597279238}">
      <dgm:prSet/>
      <dgm:spPr/>
      <dgm:t>
        <a:bodyPr/>
        <a:lstStyle/>
        <a:p>
          <a:endParaRPr lang="bg-BG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38A1A728-A5B0-4E4A-AFB3-D84C0E3CDF5C}" type="sibTrans" cxnId="{D6198FCE-57D4-4B6B-9046-889597279238}">
      <dgm:prSet/>
      <dgm:spPr/>
      <dgm:t>
        <a:bodyPr/>
        <a:lstStyle/>
        <a:p>
          <a:endParaRPr lang="bg-BG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4CD54022-3553-416E-9DA0-50AAD1D5DBB7}">
      <dgm:prSet phldrT="[Text]" custT="1"/>
      <dgm:spPr>
        <a:noFill/>
        <a:ln>
          <a:noFill/>
        </a:ln>
      </dgm:spPr>
      <dgm:t>
        <a:bodyPr/>
        <a:lstStyle/>
        <a:p>
          <a:pPr marL="176213" indent="-176213">
            <a:spcAft>
              <a:spcPts val="600"/>
            </a:spcAft>
          </a:pPr>
          <a:r>
            <a:rPr lang="bg-BG" sz="1400" noProof="0" dirty="0" smtClean="0">
              <a:latin typeface="Verdana" pitchFamily="34" charset="0"/>
              <a:ea typeface="Verdana" pitchFamily="34" charset="0"/>
              <a:cs typeface="Verdana" pitchFamily="34" charset="0"/>
            </a:rPr>
            <a:t>Съотношението между производството  на енергия от ВИ и сумата на безвъзмездната помощ                                                     (ефективно използване на бюджета)</a:t>
          </a:r>
          <a:endParaRPr lang="bg-BG" sz="1400" noProof="0" dirty="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1D18D58E-5F66-41DF-AD2C-A59AC94DCD71}" type="parTrans" cxnId="{DA66DDF5-4402-4567-9A1D-93728EC2CE25}">
      <dgm:prSet/>
      <dgm:spPr/>
      <dgm:t>
        <a:bodyPr/>
        <a:lstStyle/>
        <a:p>
          <a:endParaRPr lang="bg-BG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130B6078-8F07-49F1-8C55-636923CD76BA}" type="sibTrans" cxnId="{DA66DDF5-4402-4567-9A1D-93728EC2CE25}">
      <dgm:prSet/>
      <dgm:spPr/>
      <dgm:t>
        <a:bodyPr/>
        <a:lstStyle/>
        <a:p>
          <a:endParaRPr lang="bg-BG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27F2194E-60A6-4326-9997-8450290184F6}">
      <dgm:prSet phldrT="[Text]" custT="1"/>
      <dgm:spPr/>
      <dgm:t>
        <a:bodyPr/>
        <a:lstStyle/>
        <a:p>
          <a:r>
            <a:rPr lang="bg-BG" sz="1800" dirty="0" smtClean="0">
              <a:latin typeface="Verdana" pitchFamily="34" charset="0"/>
              <a:ea typeface="Verdana" pitchFamily="34" charset="0"/>
              <a:cs typeface="Verdana" pitchFamily="34" charset="0"/>
            </a:rPr>
            <a:t>Компонент 2</a:t>
          </a:r>
          <a:endParaRPr lang="bg-BG" sz="1800" dirty="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FCA4E797-1007-43B0-8DB0-8A6F2DA43030}" type="parTrans" cxnId="{4A67E4E0-BFAA-46BA-9E14-6F94AA290148}">
      <dgm:prSet/>
      <dgm:spPr/>
      <dgm:t>
        <a:bodyPr/>
        <a:lstStyle/>
        <a:p>
          <a:endParaRPr lang="bg-BG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5B14AEAF-A2DA-47C9-A5A4-3B074DE7B499}" type="sibTrans" cxnId="{4A67E4E0-BFAA-46BA-9E14-6F94AA290148}">
      <dgm:prSet/>
      <dgm:spPr/>
      <dgm:t>
        <a:bodyPr/>
        <a:lstStyle/>
        <a:p>
          <a:endParaRPr lang="bg-BG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8BECBBB0-4789-4D13-AE3C-1A4ED93C6A1D}">
      <dgm:prSet phldrT="[Text]" custT="1"/>
      <dgm:spPr>
        <a:noFill/>
        <a:ln>
          <a:noFill/>
        </a:ln>
      </dgm:spPr>
      <dgm:t>
        <a:bodyPr/>
        <a:lstStyle/>
        <a:p>
          <a:pPr marL="176213" indent="-176213">
            <a:spcAft>
              <a:spcPts val="600"/>
            </a:spcAft>
          </a:pPr>
          <a:r>
            <a:rPr lang="bg-BG" sz="1400" noProof="0" smtClean="0">
              <a:latin typeface="Verdana" pitchFamily="34" charset="0"/>
              <a:ea typeface="Verdana" pitchFamily="34" charset="0"/>
              <a:cs typeface="Verdana" pitchFamily="34" charset="0"/>
            </a:rPr>
            <a:t>Съотношението между производството  на енергия от ВИ и сумата на безвъзмездната помощ                        (ефективно използване на бюджета)</a:t>
          </a:r>
          <a:endParaRPr lang="bg-BG" sz="1400" noProof="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5744CCD6-A229-4630-B417-604E308A6A8E}" type="parTrans" cxnId="{F815A172-E8CC-4B9E-8091-56999E0A84A2}">
      <dgm:prSet/>
      <dgm:spPr/>
      <dgm:t>
        <a:bodyPr/>
        <a:lstStyle/>
        <a:p>
          <a:endParaRPr lang="bg-BG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2700C13F-57BA-4571-8597-C55963F02EF4}" type="sibTrans" cxnId="{F815A172-E8CC-4B9E-8091-56999E0A84A2}">
      <dgm:prSet/>
      <dgm:spPr/>
      <dgm:t>
        <a:bodyPr/>
        <a:lstStyle/>
        <a:p>
          <a:endParaRPr lang="bg-BG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3505044A-7273-4097-85ED-B1195AB4A0CF}">
      <dgm:prSet phldrT="[Text]" custT="1"/>
      <dgm:spPr/>
      <dgm:t>
        <a:bodyPr/>
        <a:lstStyle/>
        <a:p>
          <a:r>
            <a:rPr lang="bg-BG" sz="1800" dirty="0" smtClean="0">
              <a:latin typeface="Verdana" pitchFamily="34" charset="0"/>
              <a:ea typeface="Verdana" pitchFamily="34" charset="0"/>
              <a:cs typeface="Verdana" pitchFamily="34" charset="0"/>
            </a:rPr>
            <a:t>Компонент 3</a:t>
          </a:r>
          <a:endParaRPr lang="bg-BG" sz="1800" dirty="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1ACB6B00-0E56-4BC5-91A1-769FE5CE95E1}" type="parTrans" cxnId="{B53E4DC4-95F9-4875-8B80-4969DACD6259}">
      <dgm:prSet/>
      <dgm:spPr/>
      <dgm:t>
        <a:bodyPr/>
        <a:lstStyle/>
        <a:p>
          <a:endParaRPr lang="bg-BG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9EF8037E-C4DB-4101-B36C-78A226FC5A9B}" type="sibTrans" cxnId="{B53E4DC4-95F9-4875-8B80-4969DACD6259}">
      <dgm:prSet/>
      <dgm:spPr/>
      <dgm:t>
        <a:bodyPr/>
        <a:lstStyle/>
        <a:p>
          <a:endParaRPr lang="bg-BG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282B01C8-EC9C-46D2-BDBE-06CF2FC29F8E}">
      <dgm:prSet phldrT="[Text]" custT="1"/>
      <dgm:spPr/>
      <dgm:t>
        <a:bodyPr/>
        <a:lstStyle/>
        <a:p>
          <a:r>
            <a:rPr lang="bg-BG" sz="1800" dirty="0" smtClean="0">
              <a:latin typeface="Verdana" pitchFamily="34" charset="0"/>
              <a:ea typeface="Verdana" pitchFamily="34" charset="0"/>
              <a:cs typeface="Verdana" pitchFamily="34" charset="0"/>
            </a:rPr>
            <a:t>Компонент 4</a:t>
          </a:r>
          <a:endParaRPr lang="bg-BG" sz="1800" dirty="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52F9BEFB-D0F3-4546-A1E9-5A6F52ABD6AE}" type="parTrans" cxnId="{9CA872A6-D16F-496D-A221-0100369F9E9B}">
      <dgm:prSet/>
      <dgm:spPr/>
      <dgm:t>
        <a:bodyPr/>
        <a:lstStyle/>
        <a:p>
          <a:endParaRPr lang="bg-BG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C069FFB3-B312-4C7D-8BEE-9C099C1D5835}" type="sibTrans" cxnId="{9CA872A6-D16F-496D-A221-0100369F9E9B}">
      <dgm:prSet/>
      <dgm:spPr/>
      <dgm:t>
        <a:bodyPr/>
        <a:lstStyle/>
        <a:p>
          <a:endParaRPr lang="bg-BG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3F27EF0A-B0B2-47D6-B6F7-FF18F491B387}">
      <dgm:prSet custT="1"/>
      <dgm:spPr>
        <a:noFill/>
        <a:ln>
          <a:noFill/>
        </a:ln>
      </dgm:spPr>
      <dgm:t>
        <a:bodyPr/>
        <a:lstStyle/>
        <a:p>
          <a:pPr marL="176213" indent="-176213">
            <a:spcAft>
              <a:spcPts val="600"/>
            </a:spcAft>
          </a:pPr>
          <a:r>
            <a:rPr lang="bg-BG" sz="1400" noProof="0" dirty="0" smtClean="0">
              <a:latin typeface="Verdana" pitchFamily="34" charset="0"/>
              <a:ea typeface="Verdana" pitchFamily="34" charset="0"/>
              <a:cs typeface="Verdana" pitchFamily="34" charset="0"/>
            </a:rPr>
            <a:t>Иновативен характер на предложената технология</a:t>
          </a:r>
          <a:endParaRPr lang="bg-BG" sz="1400" noProof="0" dirty="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CBBFED16-24C5-4C1B-B757-6B37FCCF78DF}" type="parTrans" cxnId="{032B38CD-4D5E-4D46-9037-38DC19FE3FD2}">
      <dgm:prSet/>
      <dgm:spPr/>
      <dgm:t>
        <a:bodyPr/>
        <a:lstStyle/>
        <a:p>
          <a:endParaRPr lang="bg-BG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520E036B-DD88-48D9-8B6E-A711A19135F1}" type="sibTrans" cxnId="{032B38CD-4D5E-4D46-9037-38DC19FE3FD2}">
      <dgm:prSet/>
      <dgm:spPr/>
      <dgm:t>
        <a:bodyPr/>
        <a:lstStyle/>
        <a:p>
          <a:endParaRPr lang="bg-BG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247A0C52-1175-47CC-8D17-8AEAFF43FF9E}">
      <dgm:prSet custT="1"/>
      <dgm:spPr>
        <a:noFill/>
        <a:ln>
          <a:noFill/>
        </a:ln>
      </dgm:spPr>
      <dgm:t>
        <a:bodyPr/>
        <a:lstStyle/>
        <a:p>
          <a:pPr marL="176213" indent="-176213">
            <a:spcAft>
              <a:spcPts val="600"/>
            </a:spcAft>
          </a:pPr>
          <a:r>
            <a:rPr lang="bg-BG" sz="1400" noProof="0" smtClean="0">
              <a:latin typeface="Verdana" pitchFamily="34" charset="0"/>
              <a:ea typeface="Verdana" pitchFamily="34" charset="0"/>
              <a:cs typeface="Verdana" pitchFamily="34" charset="0"/>
            </a:rPr>
            <a:t>Съотношението между инвестиционните разходи и намаляването на емисиите на парникови газове</a:t>
          </a:r>
          <a:endParaRPr lang="bg-BG" sz="1400" noProof="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99DDE34E-5F4E-4150-8A00-15B189E62DE6}" type="parTrans" cxnId="{E1DA52A5-0D86-4195-891F-CF758BBBBD80}">
      <dgm:prSet/>
      <dgm:spPr/>
      <dgm:t>
        <a:bodyPr/>
        <a:lstStyle/>
        <a:p>
          <a:endParaRPr lang="bg-BG"/>
        </a:p>
      </dgm:t>
    </dgm:pt>
    <dgm:pt modelId="{5C293421-0671-422B-91F9-D4FCD1E2929A}" type="sibTrans" cxnId="{E1DA52A5-0D86-4195-891F-CF758BBBBD80}">
      <dgm:prSet/>
      <dgm:spPr/>
      <dgm:t>
        <a:bodyPr/>
        <a:lstStyle/>
        <a:p>
          <a:endParaRPr lang="bg-BG"/>
        </a:p>
      </dgm:t>
    </dgm:pt>
    <dgm:pt modelId="{C6552C09-70DC-42B9-8E03-AA9C67467E44}">
      <dgm:prSet phldrT="[Text]" custT="1"/>
      <dgm:spPr>
        <a:noFill/>
        <a:ln>
          <a:noFill/>
        </a:ln>
      </dgm:spPr>
      <dgm:t>
        <a:bodyPr/>
        <a:lstStyle/>
        <a:p>
          <a:pPr marL="176213" indent="-176213"/>
          <a:r>
            <a:rPr lang="bg-BG" sz="1400" noProof="0" dirty="0" smtClean="0">
              <a:latin typeface="Verdana" pitchFamily="34" charset="0"/>
              <a:ea typeface="Verdana" pitchFamily="34" charset="0"/>
              <a:cs typeface="Verdana" pitchFamily="34" charset="0"/>
            </a:rPr>
            <a:t>Съотношението между производството  на енергия от ВИ и сумата на безвъзмездната помощ                        (ефективно използване на бюджета</a:t>
          </a:r>
          <a:r>
            <a:rPr lang="ru-RU" sz="1400" dirty="0" smtClean="0">
              <a:latin typeface="Verdana" pitchFamily="34" charset="0"/>
              <a:ea typeface="Verdana" pitchFamily="34" charset="0"/>
              <a:cs typeface="Verdana" pitchFamily="34" charset="0"/>
            </a:rPr>
            <a:t>)</a:t>
          </a:r>
          <a:endParaRPr lang="bg-BG" sz="1400" dirty="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BFBD2823-29D7-41D7-9382-C7808DD0B441}" type="parTrans" cxnId="{4E0FCDC1-8503-4616-80AA-2CE8399B192E}">
      <dgm:prSet/>
      <dgm:spPr/>
      <dgm:t>
        <a:bodyPr/>
        <a:lstStyle/>
        <a:p>
          <a:endParaRPr lang="bg-BG"/>
        </a:p>
      </dgm:t>
    </dgm:pt>
    <dgm:pt modelId="{C5F36E06-B590-4F42-B838-9ED831524542}" type="sibTrans" cxnId="{4E0FCDC1-8503-4616-80AA-2CE8399B192E}">
      <dgm:prSet/>
      <dgm:spPr/>
      <dgm:t>
        <a:bodyPr/>
        <a:lstStyle/>
        <a:p>
          <a:endParaRPr lang="bg-BG"/>
        </a:p>
      </dgm:t>
    </dgm:pt>
    <dgm:pt modelId="{48E1C884-86E4-4881-9AA2-49C2B6F77FEC}">
      <dgm:prSet custT="1"/>
      <dgm:spPr>
        <a:noFill/>
        <a:ln>
          <a:noFill/>
        </a:ln>
      </dgm:spPr>
      <dgm:t>
        <a:bodyPr/>
        <a:lstStyle/>
        <a:p>
          <a:pPr marL="176213" indent="-176213">
            <a:spcAft>
              <a:spcPts val="600"/>
            </a:spcAft>
          </a:pPr>
          <a:r>
            <a:rPr lang="bg-BG" sz="1400" noProof="0" dirty="0" smtClean="0">
              <a:latin typeface="Verdana" pitchFamily="34" charset="0"/>
              <a:ea typeface="Verdana" pitchFamily="34" charset="0"/>
              <a:cs typeface="Verdana" pitchFamily="34" charset="0"/>
            </a:rPr>
            <a:t>С приоритет ще се ползват сградите със социална ориентация (болници, социални домове за деца и възрастни хора, училища, сгради, предоставящи социални и административни услуги на гражданите)</a:t>
          </a:r>
          <a:endParaRPr lang="bg-BG" sz="1400" noProof="0" dirty="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6183A85A-9A89-4EB3-8805-B6E5986E7A6C}" type="parTrans" cxnId="{EE8B5342-DB89-48E0-9824-8B7BC3853500}">
      <dgm:prSet/>
      <dgm:spPr/>
      <dgm:t>
        <a:bodyPr/>
        <a:lstStyle/>
        <a:p>
          <a:endParaRPr lang="bg-BG"/>
        </a:p>
      </dgm:t>
    </dgm:pt>
    <dgm:pt modelId="{F4CECCE9-88BF-4ABE-B90B-1E4B693C1DC7}" type="sibTrans" cxnId="{EE8B5342-DB89-48E0-9824-8B7BC3853500}">
      <dgm:prSet/>
      <dgm:spPr/>
      <dgm:t>
        <a:bodyPr/>
        <a:lstStyle/>
        <a:p>
          <a:endParaRPr lang="bg-BG"/>
        </a:p>
      </dgm:t>
    </dgm:pt>
    <dgm:pt modelId="{30B30D15-CFB8-469A-B72B-CC9776439645}">
      <dgm:prSet phldrT="[Text]" custT="1"/>
      <dgm:spPr>
        <a:noFill/>
        <a:ln>
          <a:noFill/>
        </a:ln>
      </dgm:spPr>
      <dgm:t>
        <a:bodyPr/>
        <a:lstStyle/>
        <a:p>
          <a:pPr marL="176213" indent="-176213"/>
          <a:r>
            <a:rPr lang="bg-BG" sz="1400" noProof="0" smtClean="0">
              <a:latin typeface="Verdana" pitchFamily="34" charset="0"/>
              <a:ea typeface="Verdana" pitchFamily="34" charset="0"/>
              <a:cs typeface="Verdana" pitchFamily="34" charset="0"/>
            </a:rPr>
            <a:t>Териториален обхват, брой на лицата, обхванати от обучението</a:t>
          </a:r>
          <a:endParaRPr lang="bg-BG" sz="1400" noProof="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F25FDC1F-FD59-40D1-B49A-22D120515D60}" type="parTrans" cxnId="{4A7122A3-52B8-462F-B2FB-E2726DB6BE04}">
      <dgm:prSet/>
      <dgm:spPr/>
      <dgm:t>
        <a:bodyPr/>
        <a:lstStyle/>
        <a:p>
          <a:endParaRPr lang="bg-BG"/>
        </a:p>
      </dgm:t>
    </dgm:pt>
    <dgm:pt modelId="{539E68CF-C8B5-4B1A-8CF6-68B27EDC26A2}" type="sibTrans" cxnId="{4A7122A3-52B8-462F-B2FB-E2726DB6BE04}">
      <dgm:prSet/>
      <dgm:spPr/>
      <dgm:t>
        <a:bodyPr/>
        <a:lstStyle/>
        <a:p>
          <a:endParaRPr lang="bg-BG"/>
        </a:p>
      </dgm:t>
    </dgm:pt>
    <dgm:pt modelId="{428F1822-B843-4E46-A0FD-8508526E5BB2}">
      <dgm:prSet phldrT="[Text]" custT="1"/>
      <dgm:spPr>
        <a:noFill/>
        <a:ln>
          <a:noFill/>
        </a:ln>
      </dgm:spPr>
      <dgm:t>
        <a:bodyPr/>
        <a:lstStyle/>
        <a:p>
          <a:pPr marL="176213" indent="-176213"/>
          <a:r>
            <a:rPr lang="bg-BG" sz="1400" noProof="0" dirty="0" smtClean="0">
              <a:latin typeface="Verdana" pitchFamily="34" charset="0"/>
              <a:ea typeface="Verdana" pitchFamily="34" charset="0"/>
              <a:cs typeface="Verdana" pitchFamily="34" charset="0"/>
            </a:rPr>
            <a:t>Разход на едно обучаемо лице</a:t>
          </a:r>
          <a:endParaRPr lang="bg-BG" sz="1400" noProof="0" dirty="0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51EC38BA-6D00-4C2C-9306-4E594732339F}" type="parTrans" cxnId="{7DC74A56-627C-44AA-B33E-5DAB7B403111}">
      <dgm:prSet/>
      <dgm:spPr/>
      <dgm:t>
        <a:bodyPr/>
        <a:lstStyle/>
        <a:p>
          <a:endParaRPr lang="bg-BG"/>
        </a:p>
      </dgm:t>
    </dgm:pt>
    <dgm:pt modelId="{C361287A-EA58-493D-A25A-E8402BD10A0E}" type="sibTrans" cxnId="{7DC74A56-627C-44AA-B33E-5DAB7B403111}">
      <dgm:prSet/>
      <dgm:spPr/>
      <dgm:t>
        <a:bodyPr/>
        <a:lstStyle/>
        <a:p>
          <a:endParaRPr lang="bg-BG"/>
        </a:p>
      </dgm:t>
    </dgm:pt>
    <dgm:pt modelId="{CD7E2DD8-C961-46F4-8F12-C9019779B3E0}" type="pres">
      <dgm:prSet presAssocID="{9DC0ADB1-012C-4E09-ACC5-3D5A3C1C458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bg-BG"/>
        </a:p>
      </dgm:t>
    </dgm:pt>
    <dgm:pt modelId="{8DD848DF-04A9-430A-80AB-29785330758A}" type="pres">
      <dgm:prSet presAssocID="{14B4D15C-64AA-47CB-AB77-29E44DBE19D9}" presName="linNode" presStyleCnt="0"/>
      <dgm:spPr/>
    </dgm:pt>
    <dgm:pt modelId="{8ABB5E48-ADE4-4BF7-9E04-58DF9394F705}" type="pres">
      <dgm:prSet presAssocID="{14B4D15C-64AA-47CB-AB77-29E44DBE19D9}" presName="parTx" presStyleLbl="revTx" presStyleIdx="0" presStyleCnt="4" custScaleX="90909" custScaleY="90909">
        <dgm:presLayoutVars>
          <dgm:chMax val="1"/>
          <dgm:bulletEnabled val="1"/>
        </dgm:presLayoutVars>
      </dgm:prSet>
      <dgm:spPr/>
      <dgm:t>
        <a:bodyPr/>
        <a:lstStyle/>
        <a:p>
          <a:endParaRPr lang="bg-BG"/>
        </a:p>
      </dgm:t>
    </dgm:pt>
    <dgm:pt modelId="{F97CFA1F-F240-4AD0-965E-6A2FD44E35A0}" type="pres">
      <dgm:prSet presAssocID="{14B4D15C-64AA-47CB-AB77-29E44DBE19D9}" presName="bracket" presStyleLbl="parChTrans1D1" presStyleIdx="0" presStyleCnt="4" custScaleY="70434"/>
      <dgm:spPr/>
    </dgm:pt>
    <dgm:pt modelId="{2FFFAC44-CB25-4546-976D-034598BB5734}" type="pres">
      <dgm:prSet presAssocID="{14B4D15C-64AA-47CB-AB77-29E44DBE19D9}" presName="spH" presStyleCnt="0"/>
      <dgm:spPr/>
    </dgm:pt>
    <dgm:pt modelId="{1FDA9A50-C1D8-46AB-AC70-6B21110D9F9C}" type="pres">
      <dgm:prSet presAssocID="{14B4D15C-64AA-47CB-AB77-29E44DBE19D9}" presName="desTx" presStyleLbl="node1" presStyleIdx="0" presStyleCnt="4" custScaleY="70736">
        <dgm:presLayoutVars>
          <dgm:bulletEnabled val="1"/>
        </dgm:presLayoutVars>
      </dgm:prSet>
      <dgm:spPr/>
      <dgm:t>
        <a:bodyPr/>
        <a:lstStyle/>
        <a:p>
          <a:endParaRPr lang="bg-BG"/>
        </a:p>
      </dgm:t>
    </dgm:pt>
    <dgm:pt modelId="{B595E760-440F-498C-B9E4-B0A81275C09B}" type="pres">
      <dgm:prSet presAssocID="{38A1A728-A5B0-4E4A-AFB3-D84C0E3CDF5C}" presName="spV" presStyleCnt="0"/>
      <dgm:spPr/>
    </dgm:pt>
    <dgm:pt modelId="{1C653A6C-3528-4188-980E-80CDF874DDD2}" type="pres">
      <dgm:prSet presAssocID="{27F2194E-60A6-4326-9997-8450290184F6}" presName="linNode" presStyleCnt="0"/>
      <dgm:spPr/>
    </dgm:pt>
    <dgm:pt modelId="{72A8843E-F023-4052-828F-11653D5452AC}" type="pres">
      <dgm:prSet presAssocID="{27F2194E-60A6-4326-9997-8450290184F6}" presName="parTx" presStyleLbl="revTx" presStyleIdx="1" presStyleCnt="4" custScaleX="90909" custScaleY="90909" custLinFactNeighborY="-4795">
        <dgm:presLayoutVars>
          <dgm:chMax val="1"/>
          <dgm:bulletEnabled val="1"/>
        </dgm:presLayoutVars>
      </dgm:prSet>
      <dgm:spPr/>
      <dgm:t>
        <a:bodyPr/>
        <a:lstStyle/>
        <a:p>
          <a:endParaRPr lang="bg-BG"/>
        </a:p>
      </dgm:t>
    </dgm:pt>
    <dgm:pt modelId="{1EB647A3-D428-4359-97A0-CB60408B45D8}" type="pres">
      <dgm:prSet presAssocID="{27F2194E-60A6-4326-9997-8450290184F6}" presName="bracket" presStyleLbl="parChTrans1D1" presStyleIdx="1" presStyleCnt="4" custScaleX="90909" custScaleY="90909" custLinFactNeighborY="-2877"/>
      <dgm:spPr/>
    </dgm:pt>
    <dgm:pt modelId="{36A66042-4924-43BE-82F1-9061F77C7561}" type="pres">
      <dgm:prSet presAssocID="{27F2194E-60A6-4326-9997-8450290184F6}" presName="spH" presStyleCnt="0"/>
      <dgm:spPr/>
    </dgm:pt>
    <dgm:pt modelId="{C2F3DA91-34F9-4827-8DCF-2002FEB1A391}" type="pres">
      <dgm:prSet presAssocID="{27F2194E-60A6-4326-9997-8450290184F6}" presName="desTx" presStyleLbl="node1" presStyleIdx="1" presStyleCnt="4" custLinFactNeighborY="393">
        <dgm:presLayoutVars>
          <dgm:bulletEnabled val="1"/>
        </dgm:presLayoutVars>
      </dgm:prSet>
      <dgm:spPr/>
      <dgm:t>
        <a:bodyPr/>
        <a:lstStyle/>
        <a:p>
          <a:endParaRPr lang="bg-BG"/>
        </a:p>
      </dgm:t>
    </dgm:pt>
    <dgm:pt modelId="{ADBB010E-1772-4511-9D6D-059A6579D78A}" type="pres">
      <dgm:prSet presAssocID="{5B14AEAF-A2DA-47C9-A5A4-3B074DE7B499}" presName="spV" presStyleCnt="0"/>
      <dgm:spPr/>
    </dgm:pt>
    <dgm:pt modelId="{8C664669-33A3-4DBB-881E-F355F9DA6E55}" type="pres">
      <dgm:prSet presAssocID="{3505044A-7273-4097-85ED-B1195AB4A0CF}" presName="linNode" presStyleCnt="0"/>
      <dgm:spPr/>
    </dgm:pt>
    <dgm:pt modelId="{68ADB7BF-7B61-4F69-AE38-0FE033C403F0}" type="pres">
      <dgm:prSet presAssocID="{3505044A-7273-4097-85ED-B1195AB4A0CF}" presName="parTx" presStyleLbl="revTx" presStyleIdx="2" presStyleCnt="4" custScaleX="90909" custScaleY="90909">
        <dgm:presLayoutVars>
          <dgm:chMax val="1"/>
          <dgm:bulletEnabled val="1"/>
        </dgm:presLayoutVars>
      </dgm:prSet>
      <dgm:spPr/>
      <dgm:t>
        <a:bodyPr/>
        <a:lstStyle/>
        <a:p>
          <a:endParaRPr lang="bg-BG"/>
        </a:p>
      </dgm:t>
    </dgm:pt>
    <dgm:pt modelId="{08793D14-5ECC-4D69-A658-25CAC61DE198}" type="pres">
      <dgm:prSet presAssocID="{3505044A-7273-4097-85ED-B1195AB4A0CF}" presName="bracket" presStyleLbl="parChTrans1D1" presStyleIdx="2" presStyleCnt="4" custScaleY="76561"/>
      <dgm:spPr/>
    </dgm:pt>
    <dgm:pt modelId="{9ECFF2DD-732B-45E4-A871-19C04DDD7939}" type="pres">
      <dgm:prSet presAssocID="{3505044A-7273-4097-85ED-B1195AB4A0CF}" presName="spH" presStyleCnt="0"/>
      <dgm:spPr/>
    </dgm:pt>
    <dgm:pt modelId="{6C6314A9-F2B9-4519-B353-457B8E02C0B0}" type="pres">
      <dgm:prSet presAssocID="{3505044A-7273-4097-85ED-B1195AB4A0CF}" presName="desTx" presStyleLbl="node1" presStyleIdx="2" presStyleCnt="4" custScaleY="63130" custLinFactNeighborY="-14385">
        <dgm:presLayoutVars>
          <dgm:bulletEnabled val="1"/>
        </dgm:presLayoutVars>
      </dgm:prSet>
      <dgm:spPr/>
      <dgm:t>
        <a:bodyPr/>
        <a:lstStyle/>
        <a:p>
          <a:endParaRPr lang="bg-BG"/>
        </a:p>
      </dgm:t>
    </dgm:pt>
    <dgm:pt modelId="{45596C30-088E-41EF-87AA-DF8F105E3E74}" type="pres">
      <dgm:prSet presAssocID="{9EF8037E-C4DB-4101-B36C-78A226FC5A9B}" presName="spV" presStyleCnt="0"/>
      <dgm:spPr/>
    </dgm:pt>
    <dgm:pt modelId="{4AC00A56-3396-4DC6-9F42-A74F3B6063E7}" type="pres">
      <dgm:prSet presAssocID="{282B01C8-EC9C-46D2-BDBE-06CF2FC29F8E}" presName="linNode" presStyleCnt="0"/>
      <dgm:spPr/>
    </dgm:pt>
    <dgm:pt modelId="{4B009012-12F7-4DBE-96B9-37B6FFA039BD}" type="pres">
      <dgm:prSet presAssocID="{282B01C8-EC9C-46D2-BDBE-06CF2FC29F8E}" presName="parTx" presStyleLbl="revTx" presStyleIdx="3" presStyleCnt="4" custScaleX="90909" custScaleY="90909" custLinFactNeighborX="12087" custLinFactNeighborY="-25902">
        <dgm:presLayoutVars>
          <dgm:chMax val="1"/>
          <dgm:bulletEnabled val="1"/>
        </dgm:presLayoutVars>
      </dgm:prSet>
      <dgm:spPr/>
      <dgm:t>
        <a:bodyPr/>
        <a:lstStyle/>
        <a:p>
          <a:endParaRPr lang="bg-BG"/>
        </a:p>
      </dgm:t>
    </dgm:pt>
    <dgm:pt modelId="{8B41B141-A4CA-4C33-B7D2-F5D42CC5B522}" type="pres">
      <dgm:prSet presAssocID="{282B01C8-EC9C-46D2-BDBE-06CF2FC29F8E}" presName="bracket" presStyleLbl="parChTrans1D1" presStyleIdx="3" presStyleCnt="4" custScaleY="72354" custLinFactNeighborY="-29729"/>
      <dgm:spPr/>
    </dgm:pt>
    <dgm:pt modelId="{84DBCC1C-1E73-479C-AC5D-3240C978CB24}" type="pres">
      <dgm:prSet presAssocID="{282B01C8-EC9C-46D2-BDBE-06CF2FC29F8E}" presName="spH" presStyleCnt="0"/>
      <dgm:spPr/>
    </dgm:pt>
    <dgm:pt modelId="{B83C025E-534D-4806-8976-21B32C8DE6F5}" type="pres">
      <dgm:prSet presAssocID="{282B01C8-EC9C-46D2-BDBE-06CF2FC29F8E}" presName="desTx" presStyleLbl="node1" presStyleIdx="3" presStyleCnt="4" custScaleX="94387" custScaleY="57004" custLinFactNeighborX="1" custLinFactNeighborY="-35479">
        <dgm:presLayoutVars>
          <dgm:bulletEnabled val="1"/>
        </dgm:presLayoutVars>
      </dgm:prSet>
      <dgm:spPr/>
      <dgm:t>
        <a:bodyPr/>
        <a:lstStyle/>
        <a:p>
          <a:endParaRPr lang="bg-BG"/>
        </a:p>
      </dgm:t>
    </dgm:pt>
  </dgm:ptLst>
  <dgm:cxnLst>
    <dgm:cxn modelId="{E1DA52A5-0D86-4195-891F-CF758BBBBD80}" srcId="{27F2194E-60A6-4326-9997-8450290184F6}" destId="{247A0C52-1175-47CC-8D17-8AEAFF43FF9E}" srcOrd="1" destOrd="0" parTransId="{99DDE34E-5F4E-4150-8A00-15B189E62DE6}" sibTransId="{5C293421-0671-422B-91F9-D4FCD1E2929A}"/>
    <dgm:cxn modelId="{4A67E4E0-BFAA-46BA-9E14-6F94AA290148}" srcId="{9DC0ADB1-012C-4E09-ACC5-3D5A3C1C4582}" destId="{27F2194E-60A6-4326-9997-8450290184F6}" srcOrd="1" destOrd="0" parTransId="{FCA4E797-1007-43B0-8DB0-8A6F2DA43030}" sibTransId="{5B14AEAF-A2DA-47C9-A5A4-3B074DE7B499}"/>
    <dgm:cxn modelId="{0F5F8790-0F3D-40E9-AA55-91020157854F}" type="presOf" srcId="{9DC0ADB1-012C-4E09-ACC5-3D5A3C1C4582}" destId="{CD7E2DD8-C961-46F4-8F12-C9019779B3E0}" srcOrd="0" destOrd="0" presId="urn:diagrams.loki3.com/BracketList+Icon"/>
    <dgm:cxn modelId="{032B38CD-4D5E-4D46-9037-38DC19FE3FD2}" srcId="{14B4D15C-64AA-47CB-AB77-29E44DBE19D9}" destId="{3F27EF0A-B0B2-47D6-B6F7-FF18F491B387}" srcOrd="1" destOrd="0" parTransId="{CBBFED16-24C5-4C1B-B757-6B37FCCF78DF}" sibTransId="{520E036B-DD88-48D9-8B6E-A711A19135F1}"/>
    <dgm:cxn modelId="{98B7ABBB-F397-4B2B-A5E9-F5E7EB93F014}" type="presOf" srcId="{247A0C52-1175-47CC-8D17-8AEAFF43FF9E}" destId="{C2F3DA91-34F9-4827-8DCF-2002FEB1A391}" srcOrd="0" destOrd="1" presId="urn:diagrams.loki3.com/BracketList+Icon"/>
    <dgm:cxn modelId="{4A7122A3-52B8-462F-B2FB-E2726DB6BE04}" srcId="{282B01C8-EC9C-46D2-BDBE-06CF2FC29F8E}" destId="{30B30D15-CFB8-469A-B72B-CC9776439645}" srcOrd="0" destOrd="0" parTransId="{F25FDC1F-FD59-40D1-B49A-22D120515D60}" sibTransId="{539E68CF-C8B5-4B1A-8CF6-68B27EDC26A2}"/>
    <dgm:cxn modelId="{DD5D866D-FFF8-4885-8A07-31AD16AF109D}" type="presOf" srcId="{27F2194E-60A6-4326-9997-8450290184F6}" destId="{72A8843E-F023-4052-828F-11653D5452AC}" srcOrd="0" destOrd="0" presId="urn:diagrams.loki3.com/BracketList+Icon"/>
    <dgm:cxn modelId="{4E0FCDC1-8503-4616-80AA-2CE8399B192E}" srcId="{3505044A-7273-4097-85ED-B1195AB4A0CF}" destId="{C6552C09-70DC-42B9-8E03-AA9C67467E44}" srcOrd="0" destOrd="0" parTransId="{BFBD2823-29D7-41D7-9382-C7808DD0B441}" sibTransId="{C5F36E06-B590-4F42-B838-9ED831524542}"/>
    <dgm:cxn modelId="{2BF00164-5629-48AB-8418-634A1E9C78E4}" type="presOf" srcId="{8BECBBB0-4789-4D13-AE3C-1A4ED93C6A1D}" destId="{C2F3DA91-34F9-4827-8DCF-2002FEB1A391}" srcOrd="0" destOrd="0" presId="urn:diagrams.loki3.com/BracketList+Icon"/>
    <dgm:cxn modelId="{1A25C481-1C23-4D7B-9324-17A90162DE24}" type="presOf" srcId="{3505044A-7273-4097-85ED-B1195AB4A0CF}" destId="{68ADB7BF-7B61-4F69-AE38-0FE033C403F0}" srcOrd="0" destOrd="0" presId="urn:diagrams.loki3.com/BracketList+Icon"/>
    <dgm:cxn modelId="{D6198FCE-57D4-4B6B-9046-889597279238}" srcId="{9DC0ADB1-012C-4E09-ACC5-3D5A3C1C4582}" destId="{14B4D15C-64AA-47CB-AB77-29E44DBE19D9}" srcOrd="0" destOrd="0" parTransId="{4350383F-B7E5-416E-858F-D6FDF232FDD3}" sibTransId="{38A1A728-A5B0-4E4A-AFB3-D84C0E3CDF5C}"/>
    <dgm:cxn modelId="{EE8B5342-DB89-48E0-9824-8B7BC3853500}" srcId="{27F2194E-60A6-4326-9997-8450290184F6}" destId="{48E1C884-86E4-4881-9AA2-49C2B6F77FEC}" srcOrd="2" destOrd="0" parTransId="{6183A85A-9A89-4EB3-8805-B6E5986E7A6C}" sibTransId="{F4CECCE9-88BF-4ABE-B90B-1E4B693C1DC7}"/>
    <dgm:cxn modelId="{08A59DD1-0EBC-49EB-BD78-8CD17220C9DE}" type="presOf" srcId="{30B30D15-CFB8-469A-B72B-CC9776439645}" destId="{B83C025E-534D-4806-8976-21B32C8DE6F5}" srcOrd="0" destOrd="0" presId="urn:diagrams.loki3.com/BracketList+Icon"/>
    <dgm:cxn modelId="{7DC74A56-627C-44AA-B33E-5DAB7B403111}" srcId="{282B01C8-EC9C-46D2-BDBE-06CF2FC29F8E}" destId="{428F1822-B843-4E46-A0FD-8508526E5BB2}" srcOrd="1" destOrd="0" parTransId="{51EC38BA-6D00-4C2C-9306-4E594732339F}" sibTransId="{C361287A-EA58-493D-A25A-E8402BD10A0E}"/>
    <dgm:cxn modelId="{F815A172-E8CC-4B9E-8091-56999E0A84A2}" srcId="{27F2194E-60A6-4326-9997-8450290184F6}" destId="{8BECBBB0-4789-4D13-AE3C-1A4ED93C6A1D}" srcOrd="0" destOrd="0" parTransId="{5744CCD6-A229-4630-B417-604E308A6A8E}" sibTransId="{2700C13F-57BA-4571-8597-C55963F02EF4}"/>
    <dgm:cxn modelId="{FFC81597-E9EB-471E-8CC9-8C9CD438C214}" type="presOf" srcId="{48E1C884-86E4-4881-9AA2-49C2B6F77FEC}" destId="{C2F3DA91-34F9-4827-8DCF-2002FEB1A391}" srcOrd="0" destOrd="2" presId="urn:diagrams.loki3.com/BracketList+Icon"/>
    <dgm:cxn modelId="{0E2E38ED-FC9F-45C6-937D-79EFE93B99B7}" type="presOf" srcId="{14B4D15C-64AA-47CB-AB77-29E44DBE19D9}" destId="{8ABB5E48-ADE4-4BF7-9E04-58DF9394F705}" srcOrd="0" destOrd="0" presId="urn:diagrams.loki3.com/BracketList+Icon"/>
    <dgm:cxn modelId="{376244AA-0998-4491-8406-2D5D1356D1D2}" type="presOf" srcId="{C6552C09-70DC-42B9-8E03-AA9C67467E44}" destId="{6C6314A9-F2B9-4519-B353-457B8E02C0B0}" srcOrd="0" destOrd="0" presId="urn:diagrams.loki3.com/BracketList+Icon"/>
    <dgm:cxn modelId="{466B5686-6336-4190-A621-0E1B950B577C}" type="presOf" srcId="{3F27EF0A-B0B2-47D6-B6F7-FF18F491B387}" destId="{1FDA9A50-C1D8-46AB-AC70-6B21110D9F9C}" srcOrd="0" destOrd="1" presId="urn:diagrams.loki3.com/BracketList+Icon"/>
    <dgm:cxn modelId="{DA66DDF5-4402-4567-9A1D-93728EC2CE25}" srcId="{14B4D15C-64AA-47CB-AB77-29E44DBE19D9}" destId="{4CD54022-3553-416E-9DA0-50AAD1D5DBB7}" srcOrd="0" destOrd="0" parTransId="{1D18D58E-5F66-41DF-AD2C-A59AC94DCD71}" sibTransId="{130B6078-8F07-49F1-8C55-636923CD76BA}"/>
    <dgm:cxn modelId="{692C117E-7AC5-436C-BCE9-7144B267B7E1}" type="presOf" srcId="{428F1822-B843-4E46-A0FD-8508526E5BB2}" destId="{B83C025E-534D-4806-8976-21B32C8DE6F5}" srcOrd="0" destOrd="1" presId="urn:diagrams.loki3.com/BracketList+Icon"/>
    <dgm:cxn modelId="{65BE0CD4-4332-45C7-8EB2-0E5F6185E93E}" type="presOf" srcId="{4CD54022-3553-416E-9DA0-50AAD1D5DBB7}" destId="{1FDA9A50-C1D8-46AB-AC70-6B21110D9F9C}" srcOrd="0" destOrd="0" presId="urn:diagrams.loki3.com/BracketList+Icon"/>
    <dgm:cxn modelId="{B53E4DC4-95F9-4875-8B80-4969DACD6259}" srcId="{9DC0ADB1-012C-4E09-ACC5-3D5A3C1C4582}" destId="{3505044A-7273-4097-85ED-B1195AB4A0CF}" srcOrd="2" destOrd="0" parTransId="{1ACB6B00-0E56-4BC5-91A1-769FE5CE95E1}" sibTransId="{9EF8037E-C4DB-4101-B36C-78A226FC5A9B}"/>
    <dgm:cxn modelId="{3730C190-F02E-490A-B9E8-83729F1ACBAD}" type="presOf" srcId="{282B01C8-EC9C-46D2-BDBE-06CF2FC29F8E}" destId="{4B009012-12F7-4DBE-96B9-37B6FFA039BD}" srcOrd="0" destOrd="0" presId="urn:diagrams.loki3.com/BracketList+Icon"/>
    <dgm:cxn modelId="{9CA872A6-D16F-496D-A221-0100369F9E9B}" srcId="{9DC0ADB1-012C-4E09-ACC5-3D5A3C1C4582}" destId="{282B01C8-EC9C-46D2-BDBE-06CF2FC29F8E}" srcOrd="3" destOrd="0" parTransId="{52F9BEFB-D0F3-4546-A1E9-5A6F52ABD6AE}" sibTransId="{C069FFB3-B312-4C7D-8BEE-9C099C1D5835}"/>
    <dgm:cxn modelId="{7E80D7A6-439B-4CE7-83B3-2AFCD5499E65}" type="presParOf" srcId="{CD7E2DD8-C961-46F4-8F12-C9019779B3E0}" destId="{8DD848DF-04A9-430A-80AB-29785330758A}" srcOrd="0" destOrd="0" presId="urn:diagrams.loki3.com/BracketList+Icon"/>
    <dgm:cxn modelId="{138743D1-14E2-4EE2-9503-3840D51D9316}" type="presParOf" srcId="{8DD848DF-04A9-430A-80AB-29785330758A}" destId="{8ABB5E48-ADE4-4BF7-9E04-58DF9394F705}" srcOrd="0" destOrd="0" presId="urn:diagrams.loki3.com/BracketList+Icon"/>
    <dgm:cxn modelId="{A252BFA1-D4AB-4E55-8528-8DC968045C41}" type="presParOf" srcId="{8DD848DF-04A9-430A-80AB-29785330758A}" destId="{F97CFA1F-F240-4AD0-965E-6A2FD44E35A0}" srcOrd="1" destOrd="0" presId="urn:diagrams.loki3.com/BracketList+Icon"/>
    <dgm:cxn modelId="{36375AE8-B086-4295-B014-38264EBEA6C9}" type="presParOf" srcId="{8DD848DF-04A9-430A-80AB-29785330758A}" destId="{2FFFAC44-CB25-4546-976D-034598BB5734}" srcOrd="2" destOrd="0" presId="urn:diagrams.loki3.com/BracketList+Icon"/>
    <dgm:cxn modelId="{1BD42B64-6285-4002-B268-2E3AE1878F14}" type="presParOf" srcId="{8DD848DF-04A9-430A-80AB-29785330758A}" destId="{1FDA9A50-C1D8-46AB-AC70-6B21110D9F9C}" srcOrd="3" destOrd="0" presId="urn:diagrams.loki3.com/BracketList+Icon"/>
    <dgm:cxn modelId="{7EA4F646-F4DC-4C4E-B623-1D9A18FBF840}" type="presParOf" srcId="{CD7E2DD8-C961-46F4-8F12-C9019779B3E0}" destId="{B595E760-440F-498C-B9E4-B0A81275C09B}" srcOrd="1" destOrd="0" presId="urn:diagrams.loki3.com/BracketList+Icon"/>
    <dgm:cxn modelId="{7CAEEA80-EA7D-46C0-8CAA-3E4663004E8D}" type="presParOf" srcId="{CD7E2DD8-C961-46F4-8F12-C9019779B3E0}" destId="{1C653A6C-3528-4188-980E-80CDF874DDD2}" srcOrd="2" destOrd="0" presId="urn:diagrams.loki3.com/BracketList+Icon"/>
    <dgm:cxn modelId="{D5B26007-9946-47C5-989A-A48D659C1E38}" type="presParOf" srcId="{1C653A6C-3528-4188-980E-80CDF874DDD2}" destId="{72A8843E-F023-4052-828F-11653D5452AC}" srcOrd="0" destOrd="0" presId="urn:diagrams.loki3.com/BracketList+Icon"/>
    <dgm:cxn modelId="{6B568C51-7849-4FF9-A79D-B3A47ED178CD}" type="presParOf" srcId="{1C653A6C-3528-4188-980E-80CDF874DDD2}" destId="{1EB647A3-D428-4359-97A0-CB60408B45D8}" srcOrd="1" destOrd="0" presId="urn:diagrams.loki3.com/BracketList+Icon"/>
    <dgm:cxn modelId="{480E533D-10B5-406C-B95E-80BCF005E37E}" type="presParOf" srcId="{1C653A6C-3528-4188-980E-80CDF874DDD2}" destId="{36A66042-4924-43BE-82F1-9061F77C7561}" srcOrd="2" destOrd="0" presId="urn:diagrams.loki3.com/BracketList+Icon"/>
    <dgm:cxn modelId="{231DE097-0A36-4AB8-9470-22BF1997D782}" type="presParOf" srcId="{1C653A6C-3528-4188-980E-80CDF874DDD2}" destId="{C2F3DA91-34F9-4827-8DCF-2002FEB1A391}" srcOrd="3" destOrd="0" presId="urn:diagrams.loki3.com/BracketList+Icon"/>
    <dgm:cxn modelId="{006C46EE-8DB3-4CAC-B2E2-893B2522E375}" type="presParOf" srcId="{CD7E2DD8-C961-46F4-8F12-C9019779B3E0}" destId="{ADBB010E-1772-4511-9D6D-059A6579D78A}" srcOrd="3" destOrd="0" presId="urn:diagrams.loki3.com/BracketList+Icon"/>
    <dgm:cxn modelId="{7D0DE411-130A-41B0-92BE-7FE7B36011A6}" type="presParOf" srcId="{CD7E2DD8-C961-46F4-8F12-C9019779B3E0}" destId="{8C664669-33A3-4DBB-881E-F355F9DA6E55}" srcOrd="4" destOrd="0" presId="urn:diagrams.loki3.com/BracketList+Icon"/>
    <dgm:cxn modelId="{D3F6BEB8-D3B3-40F6-AA88-8A13C83BB2F4}" type="presParOf" srcId="{8C664669-33A3-4DBB-881E-F355F9DA6E55}" destId="{68ADB7BF-7B61-4F69-AE38-0FE033C403F0}" srcOrd="0" destOrd="0" presId="urn:diagrams.loki3.com/BracketList+Icon"/>
    <dgm:cxn modelId="{4E84DBBA-875C-4F89-AC2B-73019DDE385B}" type="presParOf" srcId="{8C664669-33A3-4DBB-881E-F355F9DA6E55}" destId="{08793D14-5ECC-4D69-A658-25CAC61DE198}" srcOrd="1" destOrd="0" presId="urn:diagrams.loki3.com/BracketList+Icon"/>
    <dgm:cxn modelId="{732818DF-B95C-4D84-B61B-F4C03A51B650}" type="presParOf" srcId="{8C664669-33A3-4DBB-881E-F355F9DA6E55}" destId="{9ECFF2DD-732B-45E4-A871-19C04DDD7939}" srcOrd="2" destOrd="0" presId="urn:diagrams.loki3.com/BracketList+Icon"/>
    <dgm:cxn modelId="{8374198C-5384-40A7-9F8C-46AD767F80B5}" type="presParOf" srcId="{8C664669-33A3-4DBB-881E-F355F9DA6E55}" destId="{6C6314A9-F2B9-4519-B353-457B8E02C0B0}" srcOrd="3" destOrd="0" presId="urn:diagrams.loki3.com/BracketList+Icon"/>
    <dgm:cxn modelId="{E2B2923F-FE50-42BD-BBFF-13ED84DCCE30}" type="presParOf" srcId="{CD7E2DD8-C961-46F4-8F12-C9019779B3E0}" destId="{45596C30-088E-41EF-87AA-DF8F105E3E74}" srcOrd="5" destOrd="0" presId="urn:diagrams.loki3.com/BracketList+Icon"/>
    <dgm:cxn modelId="{A39FE7D6-7BA8-459E-841D-19826A76DCF5}" type="presParOf" srcId="{CD7E2DD8-C961-46F4-8F12-C9019779B3E0}" destId="{4AC00A56-3396-4DC6-9F42-A74F3B6063E7}" srcOrd="6" destOrd="0" presId="urn:diagrams.loki3.com/BracketList+Icon"/>
    <dgm:cxn modelId="{8C669322-5107-4191-9EFC-73474CD29E97}" type="presParOf" srcId="{4AC00A56-3396-4DC6-9F42-A74F3B6063E7}" destId="{4B009012-12F7-4DBE-96B9-37B6FFA039BD}" srcOrd="0" destOrd="0" presId="urn:diagrams.loki3.com/BracketList+Icon"/>
    <dgm:cxn modelId="{DB19B7EE-7943-45B8-8169-D1773012D92C}" type="presParOf" srcId="{4AC00A56-3396-4DC6-9F42-A74F3B6063E7}" destId="{8B41B141-A4CA-4C33-B7D2-F5D42CC5B522}" srcOrd="1" destOrd="0" presId="urn:diagrams.loki3.com/BracketList+Icon"/>
    <dgm:cxn modelId="{D017D994-21AD-46E5-9B29-8A142DF521FF}" type="presParOf" srcId="{4AC00A56-3396-4DC6-9F42-A74F3B6063E7}" destId="{84DBCC1C-1E73-479C-AC5D-3240C978CB24}" srcOrd="2" destOrd="0" presId="urn:diagrams.loki3.com/BracketList+Icon"/>
    <dgm:cxn modelId="{B9E34F08-30FD-41A8-B523-50F54A5197A4}" type="presParOf" srcId="{4AC00A56-3396-4DC6-9F42-A74F3B6063E7}" destId="{B83C025E-534D-4806-8976-21B32C8DE6F5}" srcOrd="3" destOrd="0" presId="urn:diagrams.loki3.com/BracketList+Ic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1C607B-28F2-4D82-9640-F90D49B15884}">
      <dsp:nvSpPr>
        <dsp:cNvPr id="0" name=""/>
        <dsp:cNvSpPr/>
      </dsp:nvSpPr>
      <dsp:spPr>
        <a:xfrm>
          <a:off x="0" y="0"/>
          <a:ext cx="783278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FA3D83-BCA2-40AC-BC38-7EC2F90BFA18}">
      <dsp:nvSpPr>
        <dsp:cNvPr id="0" name=""/>
        <dsp:cNvSpPr/>
      </dsp:nvSpPr>
      <dsp:spPr>
        <a:xfrm>
          <a:off x="0" y="0"/>
          <a:ext cx="7832785" cy="12157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just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3A78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Програмен оператор: </a:t>
          </a:r>
          <a:r>
            <a:rPr lang="bg-BG" sz="2000" b="0" kern="1200" noProof="0" dirty="0" smtClean="0">
              <a:latin typeface="Verdana" pitchFamily="34" charset="0"/>
              <a:ea typeface="Verdana" pitchFamily="34" charset="0"/>
              <a:cs typeface="Verdana" pitchFamily="34" charset="0"/>
            </a:rPr>
            <a:t>Министерство на икономиката, енергетиката и туризма (сега Министерство на икономиката и енергетиката, МИЕ)</a:t>
          </a:r>
          <a:endParaRPr lang="bg-BG" sz="2000" kern="1200" noProof="0" dirty="0">
            <a:latin typeface="Verdana" pitchFamily="34" charset="0"/>
            <a:ea typeface="Verdana" pitchFamily="34" charset="0"/>
            <a:cs typeface="Verdana" pitchFamily="34" charset="0"/>
          </a:endParaRPr>
        </a:p>
      </dsp:txBody>
      <dsp:txXfrm>
        <a:off x="0" y="0"/>
        <a:ext cx="7832785" cy="1215717"/>
      </dsp:txXfrm>
    </dsp:sp>
    <dsp:sp modelId="{E42DCFC5-55B2-4CF8-8CCC-904EA8152D00}">
      <dsp:nvSpPr>
        <dsp:cNvPr id="0" name=""/>
        <dsp:cNvSpPr/>
      </dsp:nvSpPr>
      <dsp:spPr>
        <a:xfrm>
          <a:off x="0" y="1215717"/>
          <a:ext cx="783278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283D18A-10EF-428B-A1BB-00A37DE37AC5}">
      <dsp:nvSpPr>
        <dsp:cNvPr id="0" name=""/>
        <dsp:cNvSpPr/>
      </dsp:nvSpPr>
      <dsp:spPr>
        <a:xfrm>
          <a:off x="0" y="1215717"/>
          <a:ext cx="7832785" cy="12157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just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2000" b="1" kern="1200" noProof="0" dirty="0" smtClean="0">
              <a:solidFill>
                <a:srgbClr val="003A78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Програмен</a:t>
          </a:r>
          <a:r>
            <a:rPr lang="ru-RU" sz="2000" b="1" kern="1200" dirty="0" smtClean="0">
              <a:solidFill>
                <a:srgbClr val="003A78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 </a:t>
          </a:r>
          <a:r>
            <a:rPr lang="bg-BG" sz="2000" b="1" kern="1200" noProof="0" dirty="0" smtClean="0">
              <a:solidFill>
                <a:srgbClr val="003A78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партньор на Донора: </a:t>
          </a:r>
          <a:r>
            <a:rPr lang="bg-BG" sz="2000" b="0" kern="1200" noProof="0" dirty="0" smtClean="0">
              <a:latin typeface="Verdana" pitchFamily="34" charset="0"/>
              <a:ea typeface="Verdana" pitchFamily="34" charset="0"/>
              <a:cs typeface="Verdana" pitchFamily="34" charset="0"/>
            </a:rPr>
            <a:t>Дирекция за водни ресурси и енергия (NVE) към Министерството на петрола и енергетиката, Кралство Норвегия</a:t>
          </a:r>
          <a:endParaRPr lang="bg-BG" sz="2000" kern="1200" noProof="0" dirty="0">
            <a:latin typeface="Verdana" pitchFamily="34" charset="0"/>
            <a:ea typeface="Verdana" pitchFamily="34" charset="0"/>
            <a:cs typeface="Verdana" pitchFamily="34" charset="0"/>
          </a:endParaRPr>
        </a:p>
      </dsp:txBody>
      <dsp:txXfrm>
        <a:off x="0" y="1215717"/>
        <a:ext cx="7832785" cy="1215717"/>
      </dsp:txXfrm>
    </dsp:sp>
    <dsp:sp modelId="{B2D12C54-7EAF-4ADA-9BE7-5A9E06E0607F}">
      <dsp:nvSpPr>
        <dsp:cNvPr id="0" name=""/>
        <dsp:cNvSpPr/>
      </dsp:nvSpPr>
      <dsp:spPr>
        <a:xfrm>
          <a:off x="0" y="2431435"/>
          <a:ext cx="783278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D56104A-0EED-420A-8971-2E5D3FF2E807}">
      <dsp:nvSpPr>
        <dsp:cNvPr id="0" name=""/>
        <dsp:cNvSpPr/>
      </dsp:nvSpPr>
      <dsp:spPr>
        <a:xfrm>
          <a:off x="0" y="2431435"/>
          <a:ext cx="7832785" cy="12157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just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3A78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Цел на </a:t>
          </a:r>
          <a:r>
            <a:rPr lang="bg-BG" sz="2000" b="1" kern="1200" noProof="0" dirty="0" smtClean="0">
              <a:solidFill>
                <a:srgbClr val="003A78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Програмата: </a:t>
          </a:r>
          <a:r>
            <a:rPr lang="bg-BG" sz="2000" b="0" kern="1200" noProof="0" dirty="0" smtClean="0">
              <a:latin typeface="Verdana" pitchFamily="34" charset="0"/>
              <a:ea typeface="Verdana" pitchFamily="34" charset="0"/>
              <a:cs typeface="Verdana" pitchFamily="34" charset="0"/>
            </a:rPr>
            <a:t>Намаляване на емисиите на парникови газове и замърсители на въздуха. Програмата ще допринесе за намаляване на 35 хил. т СО</a:t>
          </a:r>
          <a:r>
            <a:rPr lang="bg-BG" sz="2000" b="0" kern="1200" baseline="-25000" noProof="0" dirty="0" smtClean="0">
              <a:latin typeface="Verdana" pitchFamily="34" charset="0"/>
              <a:ea typeface="Verdana" pitchFamily="34" charset="0"/>
              <a:cs typeface="Verdana" pitchFamily="34" charset="0"/>
            </a:rPr>
            <a:t>2</a:t>
          </a:r>
          <a:r>
            <a:rPr lang="ru-RU" sz="2000" b="0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	</a:t>
          </a:r>
          <a:endParaRPr lang="bg-BG" sz="2000" kern="1200" dirty="0">
            <a:latin typeface="Verdana" pitchFamily="34" charset="0"/>
            <a:ea typeface="Verdana" pitchFamily="34" charset="0"/>
            <a:cs typeface="Verdana" pitchFamily="34" charset="0"/>
          </a:endParaRPr>
        </a:p>
      </dsp:txBody>
      <dsp:txXfrm>
        <a:off x="0" y="2431435"/>
        <a:ext cx="7832785" cy="1215717"/>
      </dsp:txXfrm>
    </dsp:sp>
    <dsp:sp modelId="{EE177482-61E9-4ED0-AE41-5ADBE218BDDF}">
      <dsp:nvSpPr>
        <dsp:cNvPr id="0" name=""/>
        <dsp:cNvSpPr/>
      </dsp:nvSpPr>
      <dsp:spPr>
        <a:xfrm>
          <a:off x="0" y="3647152"/>
          <a:ext cx="783278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DED38D-164B-4328-9BC4-202AB5C53EB3}">
      <dsp:nvSpPr>
        <dsp:cNvPr id="0" name=""/>
        <dsp:cNvSpPr/>
      </dsp:nvSpPr>
      <dsp:spPr>
        <a:xfrm>
          <a:off x="0" y="3647152"/>
          <a:ext cx="7832785" cy="12157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just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3A78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Средства по </a:t>
          </a:r>
          <a:r>
            <a:rPr lang="bg-BG" sz="2000" b="1" kern="1200" noProof="0" dirty="0" smtClean="0">
              <a:solidFill>
                <a:srgbClr val="003A78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Програмата: </a:t>
          </a:r>
          <a:r>
            <a:rPr lang="bg-BG" sz="2000" b="0" kern="1200" noProof="0" dirty="0" smtClean="0">
              <a:latin typeface="Verdana" pitchFamily="34" charset="0"/>
              <a:ea typeface="Verdana" pitchFamily="34" charset="0"/>
              <a:cs typeface="Verdana" pitchFamily="34" charset="0"/>
            </a:rPr>
            <a:t>15 600 288 евро, от които 13 260 245 евро (85 %), безвъзмездна финансова помощ (БФП), държавно съфинансиране - 2 340 043 евро </a:t>
          </a:r>
          <a:r>
            <a:rPr lang="ru-RU" sz="2000" b="0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(</a:t>
          </a:r>
          <a:r>
            <a:rPr lang="ru-RU" sz="2000" b="0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15%)</a:t>
          </a:r>
          <a:endParaRPr lang="bg-BG" sz="2000" kern="1200" dirty="0">
            <a:latin typeface="Verdana" pitchFamily="34" charset="0"/>
            <a:ea typeface="Verdana" pitchFamily="34" charset="0"/>
            <a:cs typeface="Verdana" pitchFamily="34" charset="0"/>
          </a:endParaRPr>
        </a:p>
      </dsp:txBody>
      <dsp:txXfrm>
        <a:off x="0" y="3647152"/>
        <a:ext cx="7832785" cy="1215717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3E3567-52CC-4145-B79B-6B891CC9D2AE}">
      <dsp:nvSpPr>
        <dsp:cNvPr id="0" name=""/>
        <dsp:cNvSpPr/>
      </dsp:nvSpPr>
      <dsp:spPr>
        <a:xfrm rot="10800000">
          <a:off x="1298787" y="672030"/>
          <a:ext cx="6757297" cy="3522639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4045" tIns="68580" rIns="128016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1800" b="1" kern="1200" noProof="0" dirty="0" smtClean="0">
              <a:latin typeface="Verdana" pitchFamily="34" charset="0"/>
              <a:ea typeface="Verdana" pitchFamily="34" charset="0"/>
              <a:cs typeface="Verdana" pitchFamily="34" charset="0"/>
            </a:rPr>
            <a:t>Цел:</a:t>
          </a:r>
          <a:r>
            <a:rPr lang="bg-BG" sz="1800" kern="1200" noProof="0" dirty="0" smtClean="0">
              <a:latin typeface="Verdana" pitchFamily="34" charset="0"/>
              <a:ea typeface="Verdana" pitchFamily="34" charset="0"/>
              <a:cs typeface="Verdana" pitchFamily="34" charset="0"/>
            </a:rPr>
            <a:t> подпомогне на потенциалните бенефициенти в търсенето на партньори по проектите, съдействие за разработване на проектното предложение или покриване на разходи, свързани с посещения на изложения, конференции и др. мероприятия, представящи иновативни технологии в областите на Програмата и които биха подпомогнали подготовката на съответните проектни предложения. </a:t>
          </a:r>
        </a:p>
        <a:p>
          <a:pPr lvl="0" algn="just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1800" b="1" kern="1200" noProof="0" dirty="0" smtClean="0">
              <a:latin typeface="Verdana" pitchFamily="34" charset="0"/>
              <a:ea typeface="Verdana" pitchFamily="34" charset="0"/>
              <a:cs typeface="Verdana" pitchFamily="34" charset="0"/>
            </a:rPr>
            <a:t>Бюджет: </a:t>
          </a:r>
          <a:r>
            <a:rPr lang="bg-BG" sz="1800" kern="1200" noProof="0" dirty="0" smtClean="0">
              <a:latin typeface="Verdana" pitchFamily="34" charset="0"/>
              <a:ea typeface="Verdana" pitchFamily="34" charset="0"/>
              <a:cs typeface="Verdana" pitchFamily="34" charset="0"/>
            </a:rPr>
            <a:t>251 228 евро</a:t>
          </a:r>
          <a:endParaRPr lang="bg-BG" sz="1800" kern="1200" noProof="0" dirty="0" smtClean="0">
            <a:latin typeface="Verdana" pitchFamily="34" charset="0"/>
            <a:ea typeface="Verdana" pitchFamily="34" charset="0"/>
            <a:cs typeface="Verdana" pitchFamily="34" charset="0"/>
          </a:endParaRPr>
        </a:p>
      </dsp:txBody>
      <dsp:txXfrm rot="10800000">
        <a:off x="2179447" y="672030"/>
        <a:ext cx="5876637" cy="3522639"/>
      </dsp:txXfrm>
    </dsp:sp>
    <dsp:sp modelId="{21B0C434-F95C-4E1F-8BB9-2C3C89AC465A}">
      <dsp:nvSpPr>
        <dsp:cNvPr id="0" name=""/>
        <dsp:cNvSpPr/>
      </dsp:nvSpPr>
      <dsp:spPr>
        <a:xfrm>
          <a:off x="432929" y="1011440"/>
          <a:ext cx="2843819" cy="2843819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00C3F2-3C52-4626-994C-F9CCA29C00EC}">
      <dsp:nvSpPr>
        <dsp:cNvPr id="0" name=""/>
        <dsp:cNvSpPr/>
      </dsp:nvSpPr>
      <dsp:spPr>
        <a:xfrm rot="10800000">
          <a:off x="1609322" y="2573"/>
          <a:ext cx="5472684" cy="923459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7220" tIns="68580" rIns="128016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1800" kern="1200" noProof="0" dirty="0" smtClean="0">
              <a:latin typeface="Verdana" pitchFamily="34" charset="0"/>
              <a:ea typeface="Verdana" pitchFamily="34" charset="0"/>
              <a:cs typeface="Verdana" pitchFamily="34" charset="0"/>
            </a:rPr>
            <a:t>Използване на водния потенциал в България</a:t>
          </a:r>
        </a:p>
      </dsp:txBody>
      <dsp:txXfrm rot="10800000">
        <a:off x="1840187" y="2573"/>
        <a:ext cx="5241819" cy="923459"/>
      </dsp:txXfrm>
    </dsp:sp>
    <dsp:sp modelId="{27AD1D93-24E7-4127-801A-910A84F86156}">
      <dsp:nvSpPr>
        <dsp:cNvPr id="0" name=""/>
        <dsp:cNvSpPr/>
      </dsp:nvSpPr>
      <dsp:spPr>
        <a:xfrm>
          <a:off x="1147593" y="2573"/>
          <a:ext cx="923459" cy="923459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2000" r="-12000"/>
          </a:stretch>
        </a:blipFill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D5E70C-F668-4055-98C9-C399C17E4CB8}">
      <dsp:nvSpPr>
        <dsp:cNvPr id="0" name=""/>
        <dsp:cNvSpPr/>
      </dsp:nvSpPr>
      <dsp:spPr>
        <a:xfrm rot="10800000">
          <a:off x="1609322" y="1201692"/>
          <a:ext cx="5472684" cy="923459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7220" tIns="60960" rIns="113792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1600" kern="1200" noProof="0" dirty="0" smtClean="0">
              <a:latin typeface="Verdana" pitchFamily="34" charset="0"/>
              <a:ea typeface="Verdana" pitchFamily="34" charset="0"/>
              <a:cs typeface="Verdana" pitchFamily="34" charset="0"/>
            </a:rPr>
            <a:t>Насърчаване на мерки за повишаване на ЕЕ и оползотворяване на ВИ в общински и държавни сгради и местни топлофикационни централи </a:t>
          </a:r>
          <a:endParaRPr lang="bg-BG" sz="1600" kern="1200" noProof="0" dirty="0">
            <a:latin typeface="Verdana" pitchFamily="34" charset="0"/>
            <a:ea typeface="Verdana" pitchFamily="34" charset="0"/>
            <a:cs typeface="Verdana" pitchFamily="34" charset="0"/>
          </a:endParaRPr>
        </a:p>
      </dsp:txBody>
      <dsp:txXfrm rot="10800000">
        <a:off x="1840187" y="1201692"/>
        <a:ext cx="5241819" cy="923459"/>
      </dsp:txXfrm>
    </dsp:sp>
    <dsp:sp modelId="{B326E4C5-77DA-4670-A30F-C1FA77778E9A}">
      <dsp:nvSpPr>
        <dsp:cNvPr id="0" name=""/>
        <dsp:cNvSpPr/>
      </dsp:nvSpPr>
      <dsp:spPr>
        <a:xfrm>
          <a:off x="1147593" y="1201692"/>
          <a:ext cx="923459" cy="923459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E765D3E-8505-41BF-9C0F-B2ED10224619}">
      <dsp:nvSpPr>
        <dsp:cNvPr id="0" name=""/>
        <dsp:cNvSpPr/>
      </dsp:nvSpPr>
      <dsp:spPr>
        <a:xfrm rot="10800000">
          <a:off x="1609322" y="2400811"/>
          <a:ext cx="5472684" cy="923459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7220" tIns="68580" rIns="128016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1800" kern="1200" noProof="0" dirty="0" smtClean="0">
              <a:latin typeface="Verdana" pitchFamily="34" charset="0"/>
              <a:ea typeface="Verdana" pitchFamily="34" charset="0"/>
              <a:cs typeface="Verdana" pitchFamily="34" charset="0"/>
            </a:rPr>
            <a:t>Производство на горива от биомаса </a:t>
          </a:r>
          <a:endParaRPr lang="bg-BG" sz="1800" kern="1200" noProof="0" dirty="0">
            <a:latin typeface="Verdana" pitchFamily="34" charset="0"/>
            <a:ea typeface="Verdana" pitchFamily="34" charset="0"/>
            <a:cs typeface="Verdana" pitchFamily="34" charset="0"/>
          </a:endParaRPr>
        </a:p>
      </dsp:txBody>
      <dsp:txXfrm rot="10800000">
        <a:off x="1840187" y="2400811"/>
        <a:ext cx="5241819" cy="923459"/>
      </dsp:txXfrm>
    </dsp:sp>
    <dsp:sp modelId="{E1282652-126C-4E47-9C3D-A64390A92F88}">
      <dsp:nvSpPr>
        <dsp:cNvPr id="0" name=""/>
        <dsp:cNvSpPr/>
      </dsp:nvSpPr>
      <dsp:spPr>
        <a:xfrm>
          <a:off x="1147593" y="2400811"/>
          <a:ext cx="923459" cy="923459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57D045-7A7A-42DB-9BD1-5D56B2F7F68C}">
      <dsp:nvSpPr>
        <dsp:cNvPr id="0" name=""/>
        <dsp:cNvSpPr/>
      </dsp:nvSpPr>
      <dsp:spPr>
        <a:xfrm rot="10800000">
          <a:off x="1609322" y="3599929"/>
          <a:ext cx="5472684" cy="923459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7220" tIns="68580" rIns="128016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1800" kern="1200" noProof="0" dirty="0" smtClean="0">
              <a:latin typeface="Verdana" pitchFamily="34" charset="0"/>
              <a:ea typeface="Verdana" pitchFamily="34" charset="0"/>
              <a:cs typeface="Verdana" pitchFamily="34" charset="0"/>
            </a:rPr>
            <a:t>Повишаване на административния капацитет в областта на ЕЕ и ВЕИ </a:t>
          </a:r>
          <a:endParaRPr lang="bg-BG" sz="1800" kern="1200" noProof="0" dirty="0">
            <a:latin typeface="Verdana" pitchFamily="34" charset="0"/>
            <a:ea typeface="Verdana" pitchFamily="34" charset="0"/>
            <a:cs typeface="Verdana" pitchFamily="34" charset="0"/>
          </a:endParaRPr>
        </a:p>
      </dsp:txBody>
      <dsp:txXfrm rot="10800000">
        <a:off x="1840187" y="3599929"/>
        <a:ext cx="5241819" cy="923459"/>
      </dsp:txXfrm>
    </dsp:sp>
    <dsp:sp modelId="{974EE7BF-E41F-4BAE-A6B4-DCD5BBBC9124}">
      <dsp:nvSpPr>
        <dsp:cNvPr id="0" name=""/>
        <dsp:cNvSpPr/>
      </dsp:nvSpPr>
      <dsp:spPr>
        <a:xfrm>
          <a:off x="1147593" y="3599929"/>
          <a:ext cx="923459" cy="923459"/>
        </a:xfrm>
        <a:prstGeom prst="ellipse">
          <a:avLst/>
        </a:prstGeom>
        <a:blipFill dpi="0" rotWithShape="1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16667" r="16667"/>
          </a:stretch>
        </a:blipFill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EC17B4-FF69-4176-8A8E-12BB336865A3}">
      <dsp:nvSpPr>
        <dsp:cNvPr id="0" name=""/>
        <dsp:cNvSpPr/>
      </dsp:nvSpPr>
      <dsp:spPr>
        <a:xfrm>
          <a:off x="0" y="0"/>
          <a:ext cx="8422395" cy="2249506"/>
        </a:xfrm>
        <a:prstGeom prst="roundRect">
          <a:avLst>
            <a:gd name="adj" fmla="val 10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3F5B13-A7F7-4C49-A2A6-800F75DA9202}">
      <dsp:nvSpPr>
        <dsp:cNvPr id="0" name=""/>
        <dsp:cNvSpPr/>
      </dsp:nvSpPr>
      <dsp:spPr>
        <a:xfrm>
          <a:off x="252671" y="299934"/>
          <a:ext cx="7917051" cy="164963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6000" b="-56000"/>
          </a:stretch>
        </a:blip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14C5C09-3CD0-4D18-807B-769B231D2BF7}">
      <dsp:nvSpPr>
        <dsp:cNvPr id="0" name=""/>
        <dsp:cNvSpPr/>
      </dsp:nvSpPr>
      <dsp:spPr>
        <a:xfrm rot="10800000">
          <a:off x="252671" y="2249506"/>
          <a:ext cx="7917051" cy="2749397"/>
        </a:xfrm>
        <a:prstGeom prst="round2SameRect">
          <a:avLst>
            <a:gd name="adj1" fmla="val 10500"/>
            <a:gd name="adj2" fmla="val 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bg-BG" sz="1800" b="1" kern="1200" noProof="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Бенефициенти</a:t>
          </a:r>
          <a:r>
            <a:rPr lang="bg-BG" sz="1800" kern="1200" noProof="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 - държавни и общински предприятия, общини</a:t>
          </a:r>
        </a:p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bg-BG" sz="1800" b="1" kern="1200" noProof="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Бюджет </a:t>
          </a:r>
          <a:r>
            <a:rPr lang="bg-BG" sz="1800" kern="1200" noProof="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на процедурата, включително национално съфинансиране - 2 352 942 евро</a:t>
          </a:r>
        </a:p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bg-BG" sz="1800" b="1" kern="1200" noProof="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Минимална стойност </a:t>
          </a:r>
          <a:r>
            <a:rPr lang="bg-BG" sz="1800" kern="1200" noProof="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на БФП: 250 000 евро</a:t>
          </a:r>
        </a:p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bg-BG" sz="1800" b="1" kern="1200" noProof="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Максимална стойност </a:t>
          </a:r>
          <a:r>
            <a:rPr lang="bg-BG" sz="1800" kern="1200" noProof="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на БФП – 750 000 евро</a:t>
          </a:r>
        </a:p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bg-BG" sz="1800" b="1" kern="1200" noProof="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Максимален процент </a:t>
          </a:r>
          <a:r>
            <a:rPr lang="bg-BG" sz="1800" kern="1200" noProof="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БФП – 90 %</a:t>
          </a:r>
          <a:endParaRPr lang="bg-BG" sz="1800" kern="1200" noProof="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 rot="10800000">
        <a:off x="337224" y="2249506"/>
        <a:ext cx="7747945" cy="266484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841A18-5CAE-47B3-8631-30AC92662659}">
      <dsp:nvSpPr>
        <dsp:cNvPr id="0" name=""/>
        <dsp:cNvSpPr/>
      </dsp:nvSpPr>
      <dsp:spPr>
        <a:xfrm rot="10800000">
          <a:off x="915477" y="491857"/>
          <a:ext cx="7009194" cy="3268795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4536" tIns="60960" rIns="113792" bIns="60960" numCol="1" spcCol="1270" anchor="ctr" anchorCtr="0">
          <a:noAutofit/>
        </a:bodyPr>
        <a:lstStyle/>
        <a:p>
          <a:pPr lvl="0" algn="just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1600" b="1" kern="1200" noProof="0" dirty="0" smtClean="0">
              <a:latin typeface="Verdana" pitchFamily="34" charset="0"/>
              <a:ea typeface="Verdana" pitchFamily="34" charset="0"/>
              <a:cs typeface="Verdana" pitchFamily="34" charset="0"/>
            </a:rPr>
            <a:t>Бенефициенти</a:t>
          </a:r>
          <a:r>
            <a:rPr lang="bg-BG" sz="1600" kern="1200" noProof="0" dirty="0" smtClean="0">
              <a:latin typeface="Verdana" pitchFamily="34" charset="0"/>
              <a:ea typeface="Verdana" pitchFamily="34" charset="0"/>
              <a:cs typeface="Verdana" pitchFamily="34" charset="0"/>
            </a:rPr>
            <a:t> - държава и общини</a:t>
          </a:r>
        </a:p>
        <a:p>
          <a:pPr lvl="0" algn="just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1600" b="1" kern="1200" noProof="0" dirty="0" smtClean="0">
              <a:latin typeface="Verdana" pitchFamily="34" charset="0"/>
              <a:ea typeface="Verdana" pitchFamily="34" charset="0"/>
              <a:cs typeface="Verdana" pitchFamily="34" charset="0"/>
            </a:rPr>
            <a:t>Бюджет </a:t>
          </a:r>
          <a:r>
            <a:rPr lang="bg-BG" sz="1600" kern="1200" noProof="0" dirty="0" smtClean="0">
              <a:latin typeface="Verdana" pitchFamily="34" charset="0"/>
              <a:ea typeface="Verdana" pitchFamily="34" charset="0"/>
              <a:cs typeface="Verdana" pitchFamily="34" charset="0"/>
            </a:rPr>
            <a:t>на процедурата, включително национално съфинансиране - 2 941 176 евро</a:t>
          </a:r>
        </a:p>
        <a:p>
          <a:pPr lvl="0" algn="just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1600" b="1" kern="1200" noProof="0" dirty="0" smtClean="0">
              <a:latin typeface="Verdana" pitchFamily="34" charset="0"/>
              <a:ea typeface="Verdana" pitchFamily="34" charset="0"/>
              <a:cs typeface="Verdana" pitchFamily="34" charset="0"/>
            </a:rPr>
            <a:t>Минимална стойност </a:t>
          </a:r>
          <a:r>
            <a:rPr lang="bg-BG" sz="1600" kern="1200" noProof="0" dirty="0" smtClean="0">
              <a:latin typeface="Verdana" pitchFamily="34" charset="0"/>
              <a:ea typeface="Verdana" pitchFamily="34" charset="0"/>
              <a:cs typeface="Verdana" pitchFamily="34" charset="0"/>
            </a:rPr>
            <a:t>на БФП: 170 000 евро</a:t>
          </a:r>
        </a:p>
        <a:p>
          <a:pPr lvl="0" algn="just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1600" b="1" kern="1200" noProof="0" dirty="0" smtClean="0">
              <a:latin typeface="Verdana" pitchFamily="34" charset="0"/>
              <a:ea typeface="Verdana" pitchFamily="34" charset="0"/>
              <a:cs typeface="Verdana" pitchFamily="34" charset="0"/>
            </a:rPr>
            <a:t>Максимална стойност </a:t>
          </a:r>
          <a:r>
            <a:rPr lang="bg-BG" sz="1600" kern="1200" noProof="0" dirty="0" smtClean="0">
              <a:latin typeface="Verdana" pitchFamily="34" charset="0"/>
              <a:ea typeface="Verdana" pitchFamily="34" charset="0"/>
              <a:cs typeface="Verdana" pitchFamily="34" charset="0"/>
            </a:rPr>
            <a:t>на БФП – 500 000 евро</a:t>
          </a:r>
        </a:p>
        <a:p>
          <a:pPr lvl="0" algn="just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1600" b="1" kern="1200" noProof="0" dirty="0" smtClean="0">
              <a:latin typeface="Verdana" pitchFamily="34" charset="0"/>
              <a:ea typeface="Verdana" pitchFamily="34" charset="0"/>
              <a:cs typeface="Verdana" pitchFamily="34" charset="0"/>
            </a:rPr>
            <a:t>Максимален процент </a:t>
          </a:r>
          <a:r>
            <a:rPr lang="bg-BG" sz="1600" kern="1200" noProof="0" dirty="0" smtClean="0">
              <a:latin typeface="Verdana" pitchFamily="34" charset="0"/>
              <a:ea typeface="Verdana" pitchFamily="34" charset="0"/>
              <a:cs typeface="Verdana" pitchFamily="34" charset="0"/>
            </a:rPr>
            <a:t>на БФП – 100 % за публични сгради, държавна и общинска собственост; 60 % за локални отоплителни системи</a:t>
          </a:r>
          <a:endParaRPr lang="bg-BG" sz="1600" kern="1200" noProof="0" dirty="0">
            <a:latin typeface="Verdana" pitchFamily="34" charset="0"/>
            <a:ea typeface="Verdana" pitchFamily="34" charset="0"/>
            <a:cs typeface="Verdana" pitchFamily="34" charset="0"/>
          </a:endParaRPr>
        </a:p>
      </dsp:txBody>
      <dsp:txXfrm rot="10800000">
        <a:off x="1732676" y="491857"/>
        <a:ext cx="6191995" cy="3268795"/>
      </dsp:txXfrm>
    </dsp:sp>
    <dsp:sp modelId="{A0A95014-49A6-43CD-954E-7DED0886D16B}">
      <dsp:nvSpPr>
        <dsp:cNvPr id="0" name=""/>
        <dsp:cNvSpPr/>
      </dsp:nvSpPr>
      <dsp:spPr>
        <a:xfrm>
          <a:off x="0" y="747449"/>
          <a:ext cx="2757611" cy="2757611"/>
        </a:xfrm>
        <a:prstGeom prst="ellipse">
          <a:avLst/>
        </a:prstGeom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3516" b="-43516"/>
          </a:stretch>
        </a:blip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A838EA-366D-462C-BD4C-E2E374A4E7F7}">
      <dsp:nvSpPr>
        <dsp:cNvPr id="0" name=""/>
        <dsp:cNvSpPr/>
      </dsp:nvSpPr>
      <dsp:spPr>
        <a:xfrm rot="10800000">
          <a:off x="938713" y="506933"/>
          <a:ext cx="7007388" cy="3268461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5723" tIns="60960" rIns="113792" bIns="60960" numCol="1" spcCol="1270" anchor="ctr" anchorCtr="0">
          <a:noAutofit/>
        </a:bodyPr>
        <a:lstStyle/>
        <a:p>
          <a:pPr lvl="0" algn="just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1600" b="1" kern="1200" noProof="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Бенефициенти</a:t>
          </a:r>
          <a:r>
            <a:rPr lang="bg-BG" sz="1600" kern="1200" noProof="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 - държава и общини</a:t>
          </a:r>
        </a:p>
        <a:p>
          <a:pPr lvl="0" algn="just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1600" b="1" kern="1200" noProof="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Бюджет </a:t>
          </a:r>
          <a:r>
            <a:rPr lang="bg-BG" sz="1600" kern="1200" noProof="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на процедурата, включително национално съфинансиране - 4 705 882 евро</a:t>
          </a:r>
        </a:p>
        <a:p>
          <a:pPr lvl="0" algn="just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1600" b="1" kern="1200" noProof="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Минимална стойност </a:t>
          </a:r>
          <a:r>
            <a:rPr lang="bg-BG" sz="1600" kern="1200" noProof="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на БФП: 170 000 евро</a:t>
          </a:r>
        </a:p>
        <a:p>
          <a:pPr lvl="0" algn="just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1600" b="1" kern="1200" noProof="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Максимална стойност </a:t>
          </a:r>
          <a:r>
            <a:rPr lang="bg-BG" sz="1600" kern="1200" noProof="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на БФП – 500 000 евро</a:t>
          </a:r>
        </a:p>
        <a:p>
          <a:pPr lvl="0" algn="just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1600" b="1" kern="1200" noProof="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Максимален процент </a:t>
          </a:r>
          <a:r>
            <a:rPr lang="bg-BG" sz="1600" kern="1200" noProof="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на БФП – 100 % за публични сгради, държавна и общинска собственост; 60 % за локални отоплителни системи</a:t>
          </a:r>
          <a:endParaRPr lang="bg-BG" sz="1600" kern="1200" noProof="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 rot="10800000">
        <a:off x="1755828" y="506933"/>
        <a:ext cx="6190273" cy="3268461"/>
      </dsp:txXfrm>
    </dsp:sp>
    <dsp:sp modelId="{9A1DA140-7594-4BB4-B688-3232566D1BFF}">
      <dsp:nvSpPr>
        <dsp:cNvPr id="0" name=""/>
        <dsp:cNvSpPr/>
      </dsp:nvSpPr>
      <dsp:spPr>
        <a:xfrm>
          <a:off x="84999" y="790441"/>
          <a:ext cx="2756916" cy="2756916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1CC9CE-E05C-4C8F-A94D-9F8B0CBAC275}">
      <dsp:nvSpPr>
        <dsp:cNvPr id="0" name=""/>
        <dsp:cNvSpPr/>
      </dsp:nvSpPr>
      <dsp:spPr>
        <a:xfrm>
          <a:off x="0" y="0"/>
          <a:ext cx="8229600" cy="2036683"/>
        </a:xfrm>
        <a:prstGeom prst="roundRect">
          <a:avLst>
            <a:gd name="adj" fmla="val 10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C93FA4-92EA-41EC-8203-C4F30C09902B}">
      <dsp:nvSpPr>
        <dsp:cNvPr id="0" name=""/>
        <dsp:cNvSpPr/>
      </dsp:nvSpPr>
      <dsp:spPr>
        <a:xfrm>
          <a:off x="246887" y="271557"/>
          <a:ext cx="7735824" cy="1493567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34000" b="-134000"/>
          </a:stretch>
        </a:blip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1F67DE-6A4D-4EEC-8A59-4C3A2DD89700}">
      <dsp:nvSpPr>
        <dsp:cNvPr id="0" name=""/>
        <dsp:cNvSpPr/>
      </dsp:nvSpPr>
      <dsp:spPr>
        <a:xfrm rot="10800000">
          <a:off x="246887" y="2036683"/>
          <a:ext cx="7735824" cy="2489279"/>
        </a:xfrm>
        <a:prstGeom prst="round2SameRect">
          <a:avLst>
            <a:gd name="adj1" fmla="val 10500"/>
            <a:gd name="adj2" fmla="val 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ts val="1200"/>
            </a:spcAft>
          </a:pPr>
          <a:r>
            <a:rPr lang="bg-BG" sz="1800" b="1" kern="1200" noProof="0" dirty="0" smtClean="0">
              <a:latin typeface="Verdana" pitchFamily="34" charset="0"/>
              <a:ea typeface="Verdana" pitchFamily="34" charset="0"/>
              <a:cs typeface="Verdana" pitchFamily="34" charset="0"/>
            </a:rPr>
            <a:t>Бенефициенти</a:t>
          </a:r>
          <a:r>
            <a:rPr lang="bg-BG" sz="1800" kern="1200" noProof="0" dirty="0" smtClean="0">
              <a:latin typeface="Verdana" pitchFamily="34" charset="0"/>
              <a:ea typeface="Verdana" pitchFamily="34" charset="0"/>
              <a:cs typeface="Verdana" pitchFamily="34" charset="0"/>
            </a:rPr>
            <a:t> – малки и средни предприятия</a:t>
          </a:r>
        </a:p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ts val="1200"/>
            </a:spcAft>
          </a:pPr>
          <a:r>
            <a:rPr lang="bg-BG" sz="1800" b="1" kern="1200" noProof="0" dirty="0" smtClean="0">
              <a:latin typeface="Verdana" pitchFamily="34" charset="0"/>
              <a:ea typeface="Verdana" pitchFamily="34" charset="0"/>
              <a:cs typeface="Verdana" pitchFamily="34" charset="0"/>
            </a:rPr>
            <a:t>Бюджет</a:t>
          </a:r>
          <a:r>
            <a:rPr lang="bg-BG" sz="1800" kern="1200" noProof="0" dirty="0" smtClean="0">
              <a:latin typeface="Verdana" pitchFamily="34" charset="0"/>
              <a:ea typeface="Verdana" pitchFamily="34" charset="0"/>
              <a:cs typeface="Verdana" pitchFamily="34" charset="0"/>
            </a:rPr>
            <a:t> на процедурата, включително национално съфинансиране - 1 764 706 евро</a:t>
          </a:r>
        </a:p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ts val="1200"/>
            </a:spcAft>
          </a:pPr>
          <a:r>
            <a:rPr lang="bg-BG" sz="1800" b="1" kern="1200" noProof="0" dirty="0" smtClean="0">
              <a:latin typeface="Verdana" pitchFamily="34" charset="0"/>
              <a:ea typeface="Verdana" pitchFamily="34" charset="0"/>
              <a:cs typeface="Verdana" pitchFamily="34" charset="0"/>
            </a:rPr>
            <a:t>Минимална стойност </a:t>
          </a:r>
          <a:r>
            <a:rPr lang="bg-BG" sz="1800" kern="1200" noProof="0" dirty="0" smtClean="0">
              <a:latin typeface="Verdana" pitchFamily="34" charset="0"/>
              <a:ea typeface="Verdana" pitchFamily="34" charset="0"/>
              <a:cs typeface="Verdana" pitchFamily="34" charset="0"/>
            </a:rPr>
            <a:t>на БФП: 50 000 евро</a:t>
          </a:r>
        </a:p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ts val="1200"/>
            </a:spcAft>
          </a:pPr>
          <a:r>
            <a:rPr lang="bg-BG" sz="1800" b="1" kern="1200" noProof="0" dirty="0" smtClean="0">
              <a:latin typeface="Verdana" pitchFamily="34" charset="0"/>
              <a:ea typeface="Verdana" pitchFamily="34" charset="0"/>
              <a:cs typeface="Verdana" pitchFamily="34" charset="0"/>
            </a:rPr>
            <a:t>Максимална стойност </a:t>
          </a:r>
          <a:r>
            <a:rPr lang="bg-BG" sz="1800" kern="1200" noProof="0" dirty="0" smtClean="0">
              <a:latin typeface="Verdana" pitchFamily="34" charset="0"/>
              <a:ea typeface="Verdana" pitchFamily="34" charset="0"/>
              <a:cs typeface="Verdana" pitchFamily="34" charset="0"/>
            </a:rPr>
            <a:t>на БФП – 200 000 евро</a:t>
          </a:r>
        </a:p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ts val="1200"/>
            </a:spcAft>
          </a:pPr>
          <a:r>
            <a:rPr lang="bg-BG" sz="1800" b="1" kern="1200" noProof="0" dirty="0" smtClean="0">
              <a:latin typeface="Verdana" pitchFamily="34" charset="0"/>
              <a:ea typeface="Verdana" pitchFamily="34" charset="0"/>
              <a:cs typeface="Verdana" pitchFamily="34" charset="0"/>
            </a:rPr>
            <a:t>Максимален процент </a:t>
          </a:r>
          <a:r>
            <a:rPr lang="bg-BG" sz="1800" kern="1200" noProof="0" dirty="0" smtClean="0">
              <a:latin typeface="Verdana" pitchFamily="34" charset="0"/>
              <a:ea typeface="Verdana" pitchFamily="34" charset="0"/>
              <a:cs typeface="Verdana" pitchFamily="34" charset="0"/>
            </a:rPr>
            <a:t>на БФП – 60 %.</a:t>
          </a:r>
          <a:endParaRPr lang="bg-BG" sz="1800" kern="1200" noProof="0" dirty="0">
            <a:latin typeface="Verdana" pitchFamily="34" charset="0"/>
            <a:ea typeface="Verdana" pitchFamily="34" charset="0"/>
            <a:cs typeface="Verdana" pitchFamily="34" charset="0"/>
          </a:endParaRPr>
        </a:p>
      </dsp:txBody>
      <dsp:txXfrm rot="10800000">
        <a:off x="323441" y="2036683"/>
        <a:ext cx="7582716" cy="241272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0942F5-2EDD-46E1-AD9B-16FA9ECE2869}">
      <dsp:nvSpPr>
        <dsp:cNvPr id="0" name=""/>
        <dsp:cNvSpPr/>
      </dsp:nvSpPr>
      <dsp:spPr>
        <a:xfrm rot="10800000">
          <a:off x="1711275" y="404865"/>
          <a:ext cx="6151711" cy="4233240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45832" tIns="64770" rIns="120904" bIns="64770" numCol="1" spcCol="1270" anchor="ctr" anchorCtr="0">
          <a:noAutofit/>
        </a:bodyPr>
        <a:lstStyle/>
        <a:p>
          <a:pPr lvl="0" algn="just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1700" b="1" kern="1200" noProof="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Бенефициенти</a:t>
          </a:r>
          <a:r>
            <a:rPr lang="bg-BG" sz="1700" kern="1200" noProof="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 – университети, обучителни и образователни организации, компании за енергийни услуги.</a:t>
          </a:r>
        </a:p>
        <a:p>
          <a:pPr lvl="0" algn="just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1700" b="1" kern="1200" noProof="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Бюджет</a:t>
          </a:r>
          <a:r>
            <a:rPr lang="bg-BG" sz="1700" kern="1200" noProof="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 на процедурата, включително национално съфинансиране - 624 065 евро:</a:t>
          </a:r>
        </a:p>
        <a:p>
          <a:pPr lvl="0" algn="just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1700" b="1" kern="1200" noProof="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Минимална стойност </a:t>
          </a:r>
          <a:r>
            <a:rPr lang="bg-BG" sz="1700" kern="1200" noProof="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на БФП: 30 000 евро; </a:t>
          </a:r>
        </a:p>
        <a:p>
          <a:pPr lvl="0" algn="just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1700" b="1" kern="1200" noProof="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Максимална стойност </a:t>
          </a:r>
          <a:r>
            <a:rPr lang="bg-BG" sz="1700" kern="1200" noProof="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на БФП – 100 000 евро.</a:t>
          </a:r>
        </a:p>
        <a:p>
          <a:pPr lvl="0" algn="just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1700" b="1" kern="1200" noProof="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Максимален процент </a:t>
          </a:r>
          <a:r>
            <a:rPr lang="bg-BG" sz="1700" kern="1200" noProof="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на БФП – 90 %.</a:t>
          </a:r>
          <a:endParaRPr lang="bg-BG" sz="1700" kern="1200" noProof="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 rot="10800000">
        <a:off x="2769585" y="404865"/>
        <a:ext cx="5093401" cy="4233240"/>
      </dsp:txXfrm>
    </dsp:sp>
    <dsp:sp modelId="{34F9B274-21A4-4DFB-BAE9-69B17263EE6F}">
      <dsp:nvSpPr>
        <dsp:cNvPr id="0" name=""/>
        <dsp:cNvSpPr/>
      </dsp:nvSpPr>
      <dsp:spPr>
        <a:xfrm>
          <a:off x="570425" y="1108888"/>
          <a:ext cx="2825193" cy="2825193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46963C-B2A7-466B-B478-8E67737A656E}">
      <dsp:nvSpPr>
        <dsp:cNvPr id="0" name=""/>
        <dsp:cNvSpPr/>
      </dsp:nvSpPr>
      <dsp:spPr>
        <a:xfrm rot="10800000">
          <a:off x="1627767" y="1365"/>
          <a:ext cx="5692193" cy="1863927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30146" tIns="60960" rIns="113792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1600" b="1" kern="1200" noProof="0" dirty="0" smtClean="0">
              <a:latin typeface="Verdana" pitchFamily="34" charset="0"/>
              <a:ea typeface="Verdana" pitchFamily="34" charset="0"/>
              <a:cs typeface="Verdana" pitchFamily="34" charset="0"/>
            </a:rPr>
            <a:t>Бенефициент</a:t>
          </a:r>
          <a:r>
            <a:rPr lang="bg-BG" sz="1600" kern="1200" noProof="0" dirty="0" smtClean="0">
              <a:latin typeface="Verdana" pitchFamily="34" charset="0"/>
              <a:ea typeface="Verdana" pitchFamily="34" charset="0"/>
              <a:cs typeface="Verdana" pitchFamily="34" charset="0"/>
            </a:rPr>
            <a:t> на проекта: Държавната комисия за енергийно и водно регулиране в сътрудничество с ЕСО ЕАД</a:t>
          </a:r>
        </a:p>
        <a:p>
          <a:pPr lvl="0" algn="just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1600" b="1" kern="1200" noProof="0" dirty="0" smtClean="0">
              <a:latin typeface="Verdana" pitchFamily="34" charset="0"/>
              <a:ea typeface="Verdana" pitchFamily="34" charset="0"/>
              <a:cs typeface="Verdana" pitchFamily="34" charset="0"/>
            </a:rPr>
            <a:t>Партньор</a:t>
          </a:r>
          <a:r>
            <a:rPr lang="bg-BG" sz="1600" kern="1200" noProof="0" dirty="0" smtClean="0">
              <a:latin typeface="Verdana" pitchFamily="34" charset="0"/>
              <a:ea typeface="Verdana" pitchFamily="34" charset="0"/>
              <a:cs typeface="Verdana" pitchFamily="34" charset="0"/>
            </a:rPr>
            <a:t> по проекта: NVE</a:t>
          </a:r>
        </a:p>
        <a:p>
          <a:pPr lvl="0" algn="just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1600" b="1" kern="1200" noProof="0" dirty="0" smtClean="0">
              <a:latin typeface="Verdana" pitchFamily="34" charset="0"/>
              <a:ea typeface="Verdana" pitchFamily="34" charset="0"/>
              <a:cs typeface="Verdana" pitchFamily="34" charset="0"/>
            </a:rPr>
            <a:t>Максимален процент </a:t>
          </a:r>
          <a:r>
            <a:rPr lang="bg-BG" sz="1600" kern="1200" noProof="0" dirty="0" smtClean="0">
              <a:latin typeface="Verdana" pitchFamily="34" charset="0"/>
              <a:ea typeface="Verdana" pitchFamily="34" charset="0"/>
              <a:cs typeface="Verdana" pitchFamily="34" charset="0"/>
            </a:rPr>
            <a:t>на БФП – 100%</a:t>
          </a:r>
        </a:p>
        <a:p>
          <a:pPr lvl="0" algn="just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1600" b="1" kern="1200" noProof="0" dirty="0" smtClean="0">
              <a:latin typeface="Verdana" pitchFamily="34" charset="0"/>
              <a:ea typeface="Verdana" pitchFamily="34" charset="0"/>
              <a:cs typeface="Verdana" pitchFamily="34" charset="0"/>
            </a:rPr>
            <a:t>Обща стойност на проекта</a:t>
          </a:r>
          <a:r>
            <a:rPr lang="bg-BG" sz="1600" kern="1200" noProof="0" dirty="0" smtClean="0">
              <a:latin typeface="Verdana" pitchFamily="34" charset="0"/>
              <a:ea typeface="Verdana" pitchFamily="34" charset="0"/>
              <a:cs typeface="Verdana" pitchFamily="34" charset="0"/>
            </a:rPr>
            <a:t>: € 1,520,000</a:t>
          </a:r>
          <a:endParaRPr lang="bg-BG" sz="1600" kern="1200" noProof="0" dirty="0">
            <a:latin typeface="Verdana" pitchFamily="34" charset="0"/>
            <a:ea typeface="Verdana" pitchFamily="34" charset="0"/>
            <a:cs typeface="Verdana" pitchFamily="34" charset="0"/>
          </a:endParaRPr>
        </a:p>
      </dsp:txBody>
      <dsp:txXfrm rot="10800000">
        <a:off x="2093749" y="1365"/>
        <a:ext cx="5226211" cy="1863927"/>
      </dsp:txXfrm>
    </dsp:sp>
    <dsp:sp modelId="{0C6B73BD-733C-40AE-9F7E-01272055E8E7}">
      <dsp:nvSpPr>
        <dsp:cNvPr id="0" name=""/>
        <dsp:cNvSpPr/>
      </dsp:nvSpPr>
      <dsp:spPr>
        <a:xfrm>
          <a:off x="909639" y="105447"/>
          <a:ext cx="1655764" cy="1655764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AC70FD-130D-45ED-A446-BBB3088ED031}">
      <dsp:nvSpPr>
        <dsp:cNvPr id="0" name=""/>
        <dsp:cNvSpPr/>
      </dsp:nvSpPr>
      <dsp:spPr>
        <a:xfrm rot="10800000">
          <a:off x="1792399" y="2359551"/>
          <a:ext cx="5472684" cy="2165045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30146" tIns="60960" rIns="113792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</a:pPr>
          <a:r>
            <a:rPr lang="bg-BG" sz="1600" b="1" kern="1200" noProof="0" dirty="0" smtClean="0">
              <a:latin typeface="Verdana" pitchFamily="34" charset="0"/>
              <a:ea typeface="Verdana" pitchFamily="34" charset="0"/>
              <a:cs typeface="Verdana" pitchFamily="34" charset="0"/>
            </a:rPr>
            <a:t>Цел: </a:t>
          </a:r>
          <a:r>
            <a:rPr lang="bg-BG" sz="1600" b="0" kern="1200" noProof="0" dirty="0" smtClean="0">
              <a:latin typeface="Verdana" pitchFamily="34" charset="0"/>
              <a:ea typeface="Verdana" pitchFamily="34" charset="0"/>
              <a:cs typeface="Verdana" pitchFamily="34" charset="0"/>
            </a:rPr>
            <a:t>Подпомагане съ</a:t>
          </a:r>
          <a:r>
            <a:rPr lang="bg-BG" sz="1600" kern="1200" noProof="0" dirty="0" smtClean="0">
              <a:latin typeface="Verdana" pitchFamily="34" charset="0"/>
              <a:ea typeface="Verdana" pitchFamily="34" charset="0"/>
              <a:cs typeface="Verdana" pitchFamily="34" charset="0"/>
            </a:rPr>
            <a:t>здаването на конкурентен електроенергиен пазар в България, напълно интегриран с Европейския вътрешен пазар на електрическа енергия, в съответствие със законодателството на ЕС, ангажиментите на ACER и изискванията на ENTSO-E.</a:t>
          </a:r>
        </a:p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bg-BG" sz="1600" kern="1200" dirty="0">
            <a:latin typeface="Verdana" pitchFamily="34" charset="0"/>
            <a:ea typeface="Verdana" pitchFamily="34" charset="0"/>
            <a:cs typeface="Verdana" pitchFamily="34" charset="0"/>
          </a:endParaRPr>
        </a:p>
      </dsp:txBody>
      <dsp:txXfrm rot="10800000">
        <a:off x="2333660" y="2359551"/>
        <a:ext cx="4931423" cy="2165045"/>
      </dsp:txXfrm>
    </dsp:sp>
    <dsp:sp modelId="{7A9BAF6F-1B0E-43B4-A320-0793549C7EE0}">
      <dsp:nvSpPr>
        <dsp:cNvPr id="0" name=""/>
        <dsp:cNvSpPr/>
      </dsp:nvSpPr>
      <dsp:spPr>
        <a:xfrm>
          <a:off x="964516" y="2614191"/>
          <a:ext cx="1655764" cy="1655764"/>
        </a:xfrm>
        <a:prstGeom prst="ellipse">
          <a:avLst/>
        </a:prstGeom>
        <a:blipFill dpi="0"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8290" r="-38290"/>
          </a:stretch>
        </a:blip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BB5E48-ADE4-4BF7-9E04-58DF9394F705}">
      <dsp:nvSpPr>
        <dsp:cNvPr id="0" name=""/>
        <dsp:cNvSpPr/>
      </dsp:nvSpPr>
      <dsp:spPr>
        <a:xfrm>
          <a:off x="98401" y="10805"/>
          <a:ext cx="1968011" cy="7732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45720" rIns="128016" bIns="45720" numCol="1" spcCol="1270" anchor="ctr" anchorCtr="0">
          <a:noAutofit/>
        </a:bodyPr>
        <a:lstStyle/>
        <a:p>
          <a:pPr lvl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1800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Компонент 1</a:t>
          </a:r>
          <a:endParaRPr lang="bg-BG" sz="1800" kern="1200" dirty="0">
            <a:latin typeface="Verdana" pitchFamily="34" charset="0"/>
            <a:ea typeface="Verdana" pitchFamily="34" charset="0"/>
            <a:cs typeface="Verdana" pitchFamily="34" charset="0"/>
          </a:endParaRPr>
        </a:p>
      </dsp:txBody>
      <dsp:txXfrm>
        <a:off x="98401" y="10805"/>
        <a:ext cx="1968011" cy="773243"/>
      </dsp:txXfrm>
    </dsp:sp>
    <dsp:sp modelId="{F97CFA1F-F240-4AD0-965E-6A2FD44E35A0}">
      <dsp:nvSpPr>
        <dsp:cNvPr id="0" name=""/>
        <dsp:cNvSpPr/>
      </dsp:nvSpPr>
      <dsp:spPr>
        <a:xfrm>
          <a:off x="2066412" y="51078"/>
          <a:ext cx="432962" cy="692697"/>
        </a:xfrm>
        <a:prstGeom prst="leftBrace">
          <a:avLst>
            <a:gd name="adj1" fmla="val 35000"/>
            <a:gd name="adj2" fmla="val 50000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FDA9A50-C1D8-46AB-AC70-6B21110D9F9C}">
      <dsp:nvSpPr>
        <dsp:cNvPr id="0" name=""/>
        <dsp:cNvSpPr/>
      </dsp:nvSpPr>
      <dsp:spPr>
        <a:xfrm>
          <a:off x="2672560" y="49593"/>
          <a:ext cx="5888295" cy="695667"/>
        </a:xfrm>
        <a:prstGeom prst="rect">
          <a:avLst/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176213" lvl="1" indent="-176213" algn="l" defTabSz="622300">
            <a:lnSpc>
              <a:spcPct val="90000"/>
            </a:lnSpc>
            <a:spcBef>
              <a:spcPct val="0"/>
            </a:spcBef>
            <a:spcAft>
              <a:spcPts val="600"/>
            </a:spcAft>
            <a:buChar char="••"/>
          </a:pPr>
          <a:r>
            <a:rPr lang="bg-BG" sz="1400" kern="1200" noProof="0" dirty="0" smtClean="0">
              <a:latin typeface="Verdana" pitchFamily="34" charset="0"/>
              <a:ea typeface="Verdana" pitchFamily="34" charset="0"/>
              <a:cs typeface="Verdana" pitchFamily="34" charset="0"/>
            </a:rPr>
            <a:t>Съотношението между производството  на енергия от ВИ и сумата на безвъзмездната помощ                                                     (ефективно използване на бюджета)</a:t>
          </a:r>
          <a:endParaRPr lang="bg-BG" sz="1400" kern="1200" noProof="0" dirty="0">
            <a:latin typeface="Verdana" pitchFamily="34" charset="0"/>
            <a:ea typeface="Verdana" pitchFamily="34" charset="0"/>
            <a:cs typeface="Verdana" pitchFamily="34" charset="0"/>
          </a:endParaRPr>
        </a:p>
        <a:p>
          <a:pPr marL="176213" lvl="1" indent="-176213" algn="l" defTabSz="622300">
            <a:lnSpc>
              <a:spcPct val="90000"/>
            </a:lnSpc>
            <a:spcBef>
              <a:spcPct val="0"/>
            </a:spcBef>
            <a:spcAft>
              <a:spcPts val="600"/>
            </a:spcAft>
            <a:buChar char="••"/>
          </a:pPr>
          <a:r>
            <a:rPr lang="bg-BG" sz="1400" kern="1200" noProof="0" dirty="0" smtClean="0">
              <a:latin typeface="Verdana" pitchFamily="34" charset="0"/>
              <a:ea typeface="Verdana" pitchFamily="34" charset="0"/>
              <a:cs typeface="Verdana" pitchFamily="34" charset="0"/>
            </a:rPr>
            <a:t>Иновативен характер на предложената технология</a:t>
          </a:r>
          <a:endParaRPr lang="bg-BG" sz="1400" kern="1200" noProof="0" dirty="0">
            <a:latin typeface="Verdana" pitchFamily="34" charset="0"/>
            <a:ea typeface="Verdana" pitchFamily="34" charset="0"/>
            <a:cs typeface="Verdana" pitchFamily="34" charset="0"/>
          </a:endParaRPr>
        </a:p>
      </dsp:txBody>
      <dsp:txXfrm>
        <a:off x="2672560" y="49593"/>
        <a:ext cx="5888295" cy="695667"/>
      </dsp:txXfrm>
    </dsp:sp>
    <dsp:sp modelId="{72A8843E-F023-4052-828F-11653D5452AC}">
      <dsp:nvSpPr>
        <dsp:cNvPr id="0" name=""/>
        <dsp:cNvSpPr/>
      </dsp:nvSpPr>
      <dsp:spPr>
        <a:xfrm>
          <a:off x="98401" y="1521341"/>
          <a:ext cx="1968011" cy="7732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45720" rIns="128016" bIns="45720" numCol="1" spcCol="1270" anchor="ctr" anchorCtr="0">
          <a:noAutofit/>
        </a:bodyPr>
        <a:lstStyle/>
        <a:p>
          <a:pPr lvl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1800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Компонент 2</a:t>
          </a:r>
          <a:endParaRPr lang="bg-BG" sz="1800" kern="1200" dirty="0">
            <a:latin typeface="Verdana" pitchFamily="34" charset="0"/>
            <a:ea typeface="Verdana" pitchFamily="34" charset="0"/>
            <a:cs typeface="Verdana" pitchFamily="34" charset="0"/>
          </a:endParaRPr>
        </a:p>
      </dsp:txBody>
      <dsp:txXfrm>
        <a:off x="98401" y="1521341"/>
        <a:ext cx="1968011" cy="773243"/>
      </dsp:txXfrm>
    </dsp:sp>
    <dsp:sp modelId="{1EB647A3-D428-4359-97A0-CB60408B45D8}">
      <dsp:nvSpPr>
        <dsp:cNvPr id="0" name=""/>
        <dsp:cNvSpPr/>
      </dsp:nvSpPr>
      <dsp:spPr>
        <a:xfrm>
          <a:off x="2066412" y="972403"/>
          <a:ext cx="393602" cy="1836452"/>
        </a:xfrm>
        <a:prstGeom prst="leftBrace">
          <a:avLst>
            <a:gd name="adj1" fmla="val 35000"/>
            <a:gd name="adj2" fmla="val 50000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2F3DA91-34F9-4827-8DCF-2002FEB1A391}">
      <dsp:nvSpPr>
        <dsp:cNvPr id="0" name=""/>
        <dsp:cNvSpPr/>
      </dsp:nvSpPr>
      <dsp:spPr>
        <a:xfrm>
          <a:off x="2633200" y="946636"/>
          <a:ext cx="5888295" cy="2020100"/>
        </a:xfrm>
        <a:prstGeom prst="rect">
          <a:avLst/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176213" lvl="1" indent="-176213" algn="l" defTabSz="622300">
            <a:lnSpc>
              <a:spcPct val="90000"/>
            </a:lnSpc>
            <a:spcBef>
              <a:spcPct val="0"/>
            </a:spcBef>
            <a:spcAft>
              <a:spcPts val="600"/>
            </a:spcAft>
            <a:buChar char="••"/>
          </a:pPr>
          <a:r>
            <a:rPr lang="bg-BG" sz="1400" kern="1200" noProof="0" smtClean="0">
              <a:latin typeface="Verdana" pitchFamily="34" charset="0"/>
              <a:ea typeface="Verdana" pitchFamily="34" charset="0"/>
              <a:cs typeface="Verdana" pitchFamily="34" charset="0"/>
            </a:rPr>
            <a:t>Съотношението между производството  на енергия от ВИ и сумата на безвъзмездната помощ                        (ефективно използване на бюджета)</a:t>
          </a:r>
          <a:endParaRPr lang="bg-BG" sz="1400" kern="1200" noProof="0">
            <a:latin typeface="Verdana" pitchFamily="34" charset="0"/>
            <a:ea typeface="Verdana" pitchFamily="34" charset="0"/>
            <a:cs typeface="Verdana" pitchFamily="34" charset="0"/>
          </a:endParaRPr>
        </a:p>
        <a:p>
          <a:pPr marL="176213" lvl="1" indent="-176213" algn="l" defTabSz="622300">
            <a:lnSpc>
              <a:spcPct val="90000"/>
            </a:lnSpc>
            <a:spcBef>
              <a:spcPct val="0"/>
            </a:spcBef>
            <a:spcAft>
              <a:spcPts val="600"/>
            </a:spcAft>
            <a:buChar char="••"/>
          </a:pPr>
          <a:r>
            <a:rPr lang="bg-BG" sz="1400" kern="1200" noProof="0" smtClean="0">
              <a:latin typeface="Verdana" pitchFamily="34" charset="0"/>
              <a:ea typeface="Verdana" pitchFamily="34" charset="0"/>
              <a:cs typeface="Verdana" pitchFamily="34" charset="0"/>
            </a:rPr>
            <a:t>Съотношението между инвестиционните разходи и намаляването на емисиите на парникови газове</a:t>
          </a:r>
          <a:endParaRPr lang="bg-BG" sz="1400" kern="1200" noProof="0">
            <a:latin typeface="Verdana" pitchFamily="34" charset="0"/>
            <a:ea typeface="Verdana" pitchFamily="34" charset="0"/>
            <a:cs typeface="Verdana" pitchFamily="34" charset="0"/>
          </a:endParaRPr>
        </a:p>
        <a:p>
          <a:pPr marL="176213" lvl="1" indent="-176213" algn="l" defTabSz="622300">
            <a:lnSpc>
              <a:spcPct val="90000"/>
            </a:lnSpc>
            <a:spcBef>
              <a:spcPct val="0"/>
            </a:spcBef>
            <a:spcAft>
              <a:spcPts val="600"/>
            </a:spcAft>
            <a:buChar char="••"/>
          </a:pPr>
          <a:r>
            <a:rPr lang="bg-BG" sz="1400" kern="1200" noProof="0" dirty="0" smtClean="0">
              <a:latin typeface="Verdana" pitchFamily="34" charset="0"/>
              <a:ea typeface="Verdana" pitchFamily="34" charset="0"/>
              <a:cs typeface="Verdana" pitchFamily="34" charset="0"/>
            </a:rPr>
            <a:t>С приоритет ще се ползват сградите със социална ориентация (болници, социални домове за деца и възрастни хора, училища, сгради, предоставящи социални и административни услуги на гражданите)</a:t>
          </a:r>
          <a:endParaRPr lang="bg-BG" sz="1400" kern="1200" noProof="0" dirty="0">
            <a:latin typeface="Verdana" pitchFamily="34" charset="0"/>
            <a:ea typeface="Verdana" pitchFamily="34" charset="0"/>
            <a:cs typeface="Verdana" pitchFamily="34" charset="0"/>
          </a:endParaRPr>
        </a:p>
      </dsp:txBody>
      <dsp:txXfrm>
        <a:off x="2633200" y="946636"/>
        <a:ext cx="5888295" cy="2020100"/>
      </dsp:txXfrm>
    </dsp:sp>
    <dsp:sp modelId="{68ADB7BF-7B61-4F69-AE38-0FE033C403F0}">
      <dsp:nvSpPr>
        <dsp:cNvPr id="0" name=""/>
        <dsp:cNvSpPr/>
      </dsp:nvSpPr>
      <dsp:spPr>
        <a:xfrm>
          <a:off x="98401" y="3113446"/>
          <a:ext cx="1968011" cy="7732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45720" rIns="128016" bIns="45720" numCol="1" spcCol="1270" anchor="ctr" anchorCtr="0">
          <a:noAutofit/>
        </a:bodyPr>
        <a:lstStyle/>
        <a:p>
          <a:pPr lvl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1800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Компонент 3</a:t>
          </a:r>
          <a:endParaRPr lang="bg-BG" sz="1800" kern="1200" dirty="0">
            <a:latin typeface="Verdana" pitchFamily="34" charset="0"/>
            <a:ea typeface="Verdana" pitchFamily="34" charset="0"/>
            <a:cs typeface="Verdana" pitchFamily="34" charset="0"/>
          </a:endParaRPr>
        </a:p>
      </dsp:txBody>
      <dsp:txXfrm>
        <a:off x="98401" y="3113446"/>
        <a:ext cx="1968011" cy="773243"/>
      </dsp:txXfrm>
    </dsp:sp>
    <dsp:sp modelId="{08793D14-5ECC-4D69-A658-25CAC61DE198}">
      <dsp:nvSpPr>
        <dsp:cNvPr id="0" name=""/>
        <dsp:cNvSpPr/>
      </dsp:nvSpPr>
      <dsp:spPr>
        <a:xfrm>
          <a:off x="2066412" y="3174466"/>
          <a:ext cx="432962" cy="651203"/>
        </a:xfrm>
        <a:prstGeom prst="leftBrace">
          <a:avLst>
            <a:gd name="adj1" fmla="val 35000"/>
            <a:gd name="adj2" fmla="val 50000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C6314A9-F2B9-4519-B353-457B8E02C0B0}">
      <dsp:nvSpPr>
        <dsp:cNvPr id="0" name=""/>
        <dsp:cNvSpPr/>
      </dsp:nvSpPr>
      <dsp:spPr>
        <a:xfrm>
          <a:off x="2672560" y="3109232"/>
          <a:ext cx="5888295" cy="536963"/>
        </a:xfrm>
        <a:prstGeom prst="rect">
          <a:avLst/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176213" lvl="1" indent="-176213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bg-BG" sz="1400" kern="1200" noProof="0" dirty="0" smtClean="0">
              <a:latin typeface="Verdana" pitchFamily="34" charset="0"/>
              <a:ea typeface="Verdana" pitchFamily="34" charset="0"/>
              <a:cs typeface="Verdana" pitchFamily="34" charset="0"/>
            </a:rPr>
            <a:t>Съотношението между производството  на енергия от ВИ и сумата на безвъзмездната помощ                        (ефективно използване на бюджета</a:t>
          </a:r>
          <a:r>
            <a:rPr lang="ru-RU" sz="1400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)</a:t>
          </a:r>
          <a:endParaRPr lang="bg-BG" sz="1400" kern="1200" dirty="0">
            <a:latin typeface="Verdana" pitchFamily="34" charset="0"/>
            <a:ea typeface="Verdana" pitchFamily="34" charset="0"/>
            <a:cs typeface="Verdana" pitchFamily="34" charset="0"/>
          </a:endParaRPr>
        </a:p>
      </dsp:txBody>
      <dsp:txXfrm>
        <a:off x="2672560" y="3109232"/>
        <a:ext cx="5888295" cy="536963"/>
      </dsp:txXfrm>
    </dsp:sp>
    <dsp:sp modelId="{4B009012-12F7-4DBE-96B9-37B6FFA039BD}">
      <dsp:nvSpPr>
        <dsp:cNvPr id="0" name=""/>
        <dsp:cNvSpPr/>
      </dsp:nvSpPr>
      <dsp:spPr>
        <a:xfrm>
          <a:off x="150733" y="3821024"/>
          <a:ext cx="1968011" cy="7732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45720" rIns="128016" bIns="45720" numCol="1" spcCol="1270" anchor="ctr" anchorCtr="0">
          <a:noAutofit/>
        </a:bodyPr>
        <a:lstStyle/>
        <a:p>
          <a:pPr lvl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1800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Компонент 4</a:t>
          </a:r>
          <a:endParaRPr lang="bg-BG" sz="1800" kern="1200" dirty="0">
            <a:latin typeface="Verdana" pitchFamily="34" charset="0"/>
            <a:ea typeface="Verdana" pitchFamily="34" charset="0"/>
            <a:cs typeface="Verdana" pitchFamily="34" charset="0"/>
          </a:endParaRPr>
        </a:p>
      </dsp:txBody>
      <dsp:txXfrm>
        <a:off x="150733" y="3821024"/>
        <a:ext cx="1968011" cy="773243"/>
      </dsp:txXfrm>
    </dsp:sp>
    <dsp:sp modelId="{8B41B141-A4CA-4C33-B7D2-F5D42CC5B522}">
      <dsp:nvSpPr>
        <dsp:cNvPr id="0" name=""/>
        <dsp:cNvSpPr/>
      </dsp:nvSpPr>
      <dsp:spPr>
        <a:xfrm>
          <a:off x="2066412" y="3867385"/>
          <a:ext cx="432962" cy="615420"/>
        </a:xfrm>
        <a:prstGeom prst="leftBrace">
          <a:avLst>
            <a:gd name="adj1" fmla="val 35000"/>
            <a:gd name="adj2" fmla="val 50000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83C025E-534D-4806-8976-21B32C8DE6F5}">
      <dsp:nvSpPr>
        <dsp:cNvPr id="0" name=""/>
        <dsp:cNvSpPr/>
      </dsp:nvSpPr>
      <dsp:spPr>
        <a:xfrm>
          <a:off x="2672562" y="3883758"/>
          <a:ext cx="5557785" cy="484858"/>
        </a:xfrm>
        <a:prstGeom prst="rect">
          <a:avLst/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176213" lvl="1" indent="-176213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bg-BG" sz="1400" kern="1200" noProof="0" smtClean="0">
              <a:latin typeface="Verdana" pitchFamily="34" charset="0"/>
              <a:ea typeface="Verdana" pitchFamily="34" charset="0"/>
              <a:cs typeface="Verdana" pitchFamily="34" charset="0"/>
            </a:rPr>
            <a:t>Териториален обхват, брой на лицата, обхванати от обучението</a:t>
          </a:r>
          <a:endParaRPr lang="bg-BG" sz="1400" kern="1200" noProof="0">
            <a:latin typeface="Verdana" pitchFamily="34" charset="0"/>
            <a:ea typeface="Verdana" pitchFamily="34" charset="0"/>
            <a:cs typeface="Verdana" pitchFamily="34" charset="0"/>
          </a:endParaRPr>
        </a:p>
        <a:p>
          <a:pPr marL="176213" lvl="1" indent="-176213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bg-BG" sz="1400" kern="1200" noProof="0" dirty="0" smtClean="0">
              <a:latin typeface="Verdana" pitchFamily="34" charset="0"/>
              <a:ea typeface="Verdana" pitchFamily="34" charset="0"/>
              <a:cs typeface="Verdana" pitchFamily="34" charset="0"/>
            </a:rPr>
            <a:t>Разход на едно обучаемо лице</a:t>
          </a:r>
          <a:endParaRPr lang="bg-BG" sz="1400" kern="1200" noProof="0" dirty="0">
            <a:latin typeface="Verdana" pitchFamily="34" charset="0"/>
            <a:ea typeface="Verdana" pitchFamily="34" charset="0"/>
            <a:cs typeface="Verdana" pitchFamily="34" charset="0"/>
          </a:endParaRPr>
        </a:p>
      </dsp:txBody>
      <dsp:txXfrm>
        <a:off x="2672562" y="3883758"/>
        <a:ext cx="5557785" cy="48485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diagrams.loki3.com/BracketList+Icon">
  <dgm:title val="Vertical Bracket List"/>
  <dgm:desc val="Use to show grouped blocks of information.  Works well with large amounts of Level 2 text."/>
  <dgm:catLst>
    <dgm:cat type="list" pri="4110"/>
    <dgm:cat type="officeonline" pri="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3" srcId="0" destId="1" srcOrd="0" destOrd="0"/>
        <dgm:cxn modelId="4" srcId="1" destId="11" srcOrd="0" destOrd="0"/>
        <dgm:cxn modelId="5" srcId="0" destId="2" srcOrd="0" destOrd="0"/>
        <dgm:cxn modelId="6" srcId="2" destId="21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V" refType="primFontSz" refFor="des" refForName="parTx" fact="0.1"/>
      <dgm:constr type="primFontSz" for="des" forName="parTx" val="65"/>
      <dgm:constr type="primFontSz" for="des" forName="desTx" refType="primFontSz" refFor="des" refForName="parTx"/>
      <dgm:constr type="h" for="des" forName="parTx" refType="primFontSz" refFor="des" refForName="parTx" fact="0.55"/>
      <dgm:constr type="h" for="des" forName="bracket" refType="primFontSz" refFor="des" refForName="parTx" fact="0.55"/>
      <dgm:constr type="h" for="des" forName="desTx" refType="primFontSz" refFor="des" refForName="parTx" fact="0.55"/>
    </dgm:constrLst>
    <dgm:ruleLst>
      <dgm:rule type="primFontSz" for="des" forName="parTx" val="5" fact="NaN" max="NaN"/>
    </dgm:ruleLst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Tx" refType="w" fact="0.25"/>
          <dgm:constr type="w" for="ch" forName="bracket" refType="w" fact="0.05"/>
          <dgm:constr type="w" for="ch" forName="spH" refType="w" fact="0.02"/>
          <dgm:constr type="w" for="ch" forName="desTx" refType="w" fact="0.68"/>
          <dgm:constr type="h" for="ch" forName="bracket" refType="h" refFor="ch" refForName="desTx" op="gte"/>
          <dgm:constr type="h" for="ch" forName="bracket" refType="h" refFor="ch" refForName="parTx" op="gte"/>
          <dgm:constr type="h" for="ch" forName="desTx" refType="h" refFor="ch" refForName="parTx" op="gte"/>
        </dgm:constrLst>
        <dgm:ruleLst/>
        <dgm:layoutNode name="parTx" styleLbl="revTx">
          <dgm:varLst>
            <dgm:chMax val="1"/>
            <dgm:bulletEnabled val="1"/>
          </dgm:varLst>
          <dgm:choose name="Name8">
            <dgm:if name="Name9" func="var" arg="dir" op="equ" val="norm">
              <dgm:alg type="tx">
                <dgm:param type="parTxLTRAlign" val="r"/>
              </dgm:alg>
            </dgm:if>
            <dgm:else name="Name10">
              <dgm:alg type="tx">
                <dgm:param type="parTxLTRAlign" val="l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tMarg" refType="primFontSz" fact="0.2"/>
            <dgm:constr type="bMarg" refType="primFontSz" fact="0.2"/>
          </dgm:constrLst>
          <dgm:ruleLst>
            <dgm:rule type="h" val="INF" fact="NaN" max="NaN"/>
          </dgm:ruleLst>
        </dgm:layoutNode>
        <dgm:layoutNode name="bracket" styleLbl="parChTrans1D1">
          <dgm:alg type="sp"/>
          <dgm:choose name="Name11">
            <dgm:if name="Name12" func="var" arg="dir" op="equ" val="norm">
              <dgm:shape xmlns:r="http://schemas.openxmlformats.org/officeDocument/2006/relationships" type="leftBrace" r:blip="">
                <dgm:adjLst>
                  <dgm:adj idx="1" val="0.35"/>
                </dgm:adjLst>
              </dgm:shape>
            </dgm:if>
            <dgm:else name="Name13">
              <dgm:shape xmlns:r="http://schemas.openxmlformats.org/officeDocument/2006/relationships" rot="180" type="leftBrace" r:blip="">
                <dgm:adjLst>
                  <dgm:adj idx="1" val="0.35"/>
                </dgm:adjLst>
              </dgm:shape>
            </dgm:else>
          </dgm:choose>
          <dgm:presOf/>
        </dgm:layoutNode>
        <dgm:layoutNode name="spH">
          <dgm:alg type="sp"/>
        </dgm:layoutNode>
        <dgm:choose name="Name14">
          <dgm:if name="Name15" axis="ch" ptType="node" func="cnt" op="gte" val="1">
            <dgm:layoutNode name="desTx" styleLbl="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secFontSz" refType="primFontSz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h" val="INF" fact="NaN" max="NaN"/>
              </dgm:ruleLst>
            </dgm:layoutNode>
          </dgm:if>
          <dgm:else name="Name16"/>
        </dgm:choose>
      </dgm:layoutNode>
      <dgm:forEach name="Name17" axis="followSib" ptType="sibTrans" cnt="1">
        <dgm:layoutNode name="spV">
          <dgm:alg type="sp"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06093A3F-884E-4302-BBA2-242AABBE1593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63295227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  <a:endParaRPr lang="fr-FR" noProof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C7BCEB2A-038C-4EFF-BE92-5E0974619DDE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68091896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7BCEB2A-038C-4EFF-BE92-5E0974619DDE}" type="slidenum">
              <a:rPr lang="fr-FR" smtClean="0"/>
              <a:pPr>
                <a:defRPr/>
              </a:pPr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696042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BCEB2A-038C-4EFF-BE92-5E0974619DDE}" type="slidenum">
              <a:rPr lang="fr-FR" smtClean="0"/>
              <a:pPr>
                <a:defRPr/>
              </a:pPr>
              <a:t>7</a:t>
            </a:fld>
            <a:endParaRPr lang="fr-FR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48700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BCEB2A-038C-4EFF-BE92-5E0974619DDE}" type="slidenum">
              <a:rPr lang="fr-FR" smtClean="0"/>
              <a:pPr>
                <a:defRPr/>
              </a:pPr>
              <a:t>9</a:t>
            </a:fld>
            <a:endParaRPr lang="fr-FR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908735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4AB3B8-DB1D-437B-A210-53DF52522E7E}" type="datetimeFigureOut">
              <a:rPr lang="fr-FR"/>
              <a:pPr>
                <a:defRPr/>
              </a:pPr>
              <a:t>11/10/2013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4EDA7E-FCF9-4860-9AB1-11444C9AFB81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1AC043-99BE-4CF8-A454-7ACC29ED6391}" type="datetimeFigureOut">
              <a:rPr lang="fr-FR"/>
              <a:pPr>
                <a:defRPr/>
              </a:pPr>
              <a:t>11/10/2013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D18740-7C55-4C74-8D56-842AA793009C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0C891E97-7267-4B90-AC70-B3D6C4A349B7}" type="datetimeFigureOut">
              <a:rPr lang="fr-FR"/>
              <a:pPr>
                <a:defRPr/>
              </a:pPr>
              <a:t>11/10/2013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31A5490F-43D6-4496-A131-E4F9AEA79BA9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CEFDF162-C735-4FCB-9BD7-E8237A5626E0}" type="datetimeFigureOut">
              <a:rPr lang="fr-FR"/>
              <a:pPr>
                <a:defRPr/>
              </a:pPr>
              <a:t>11/10/2013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C16F34A0-4F7F-4848-9DF2-228E3BB60414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F6E52F10-139D-4952-A377-B7FF08224CB1}" type="datetimeFigureOut">
              <a:rPr lang="fr-FR"/>
              <a:pPr>
                <a:defRPr/>
              </a:pPr>
              <a:t>11/10/2013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13629D57-AEB7-4296-ABD0-C5CB0189DB2E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86B3C866-2730-4B54-9B91-ED466502DB0E}" type="datetimeFigureOut">
              <a:rPr lang="fr-FR"/>
              <a:pPr>
                <a:defRPr/>
              </a:pPr>
              <a:t>11/10/2013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44356867-066C-4E78-8A82-CC2B71AF4BD7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07EB609A-F07F-4465-BFB4-78287CAC0606}" type="datetimeFigureOut">
              <a:rPr lang="fr-FR"/>
              <a:pPr>
                <a:defRPr/>
              </a:pPr>
              <a:t>11/10/2013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B4699A08-7CC5-4E87-AE99-530AD361FF49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F5CEEA83-6938-47E7-B37D-E31CCB4E4613}" type="datetimeFigureOut">
              <a:rPr lang="fr-FR"/>
              <a:pPr>
                <a:defRPr/>
              </a:pPr>
              <a:t>11/10/2013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E7C8B6ED-A412-491B-AC03-CB8A5FAF05B9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F162D234-23A2-43C6-AEA3-FF9C32F4C0A6}" type="datetimeFigureOut">
              <a:rPr lang="fr-FR"/>
              <a:pPr>
                <a:defRPr/>
              </a:pPr>
              <a:t>11/10/2013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F7220256-E0BE-4748-B626-158B7B203234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9BA78708-BFAA-4DE0-AD29-9D0D54E73097}" type="datetimeFigureOut">
              <a:rPr lang="fr-FR"/>
              <a:pPr>
                <a:defRPr/>
              </a:pPr>
              <a:t>11/10/2013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66F5BBBA-CF90-4DAD-B69F-82EE7893F2EF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447166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A8DF6B-D000-4424-AB64-D710AAE5C964}" type="datetimeFigureOut">
              <a:rPr lang="fr-FR"/>
              <a:pPr>
                <a:defRPr/>
              </a:pPr>
              <a:t>11/10/2013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6C45C2-5B32-4DCF-A758-BB53B393D4EB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DD53F33A-E5A5-44EC-BEFD-4BB6A8139C91}" type="datetimeFigureOut">
              <a:rPr lang="fr-FR"/>
              <a:pPr>
                <a:defRPr/>
              </a:pPr>
              <a:t>11/10/2013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6A6309B4-057B-471A-8EB1-ECB4F05BDBA9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8C80451E-C596-4285-96E2-74CDC7B485EC}" type="datetimeFigureOut">
              <a:rPr lang="fr-FR"/>
              <a:pPr>
                <a:defRPr/>
              </a:pPr>
              <a:t>11/10/2013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135FD757-E6BF-41BD-8268-E025CBE93A17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B466972C-2AA9-44DC-91D8-797F6F249D21}" type="datetimeFigureOut">
              <a:rPr lang="fr-FR"/>
              <a:pPr>
                <a:defRPr/>
              </a:pPr>
              <a:t>11/10/2013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B437C014-D915-4BDC-AA74-46F1B65BFE50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417D23-EFA2-4C47-8DAC-47F813F27D7F}" type="datetimeFigureOut">
              <a:rPr lang="fr-FR"/>
              <a:pPr>
                <a:defRPr/>
              </a:pPr>
              <a:t>11/10/2013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6436C4-D2CA-41D4-A95D-1A0F0B6E6BD1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D667CD-015A-49AC-A2E3-46D340CDABDA}" type="datetimeFigureOut">
              <a:rPr lang="fr-FR"/>
              <a:pPr>
                <a:defRPr/>
              </a:pPr>
              <a:t>11/10/2013</a:t>
            </a:fld>
            <a:endParaRPr lang="fr-FR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EA5D22-5403-4A7D-A841-63E5B4F896FC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278A15-7D7F-465F-B553-602C648860B5}" type="datetimeFigureOut">
              <a:rPr lang="fr-FR"/>
              <a:pPr>
                <a:defRPr/>
              </a:pPr>
              <a:t>11/10/2013</a:t>
            </a:fld>
            <a:endParaRPr lang="fr-FR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2660DF-35E6-4ED7-9BF3-3716B6867351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AF2733-6639-4BA3-BBB0-2507898E9CB3}" type="datetimeFigureOut">
              <a:rPr lang="fr-FR"/>
              <a:pPr>
                <a:defRPr/>
              </a:pPr>
              <a:t>11/10/2013</a:t>
            </a:fld>
            <a:endParaRPr lang="fr-FR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1DEBE8-4FF5-4E4D-BA6C-EB84B1D13E10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C3C842-1407-4DED-808F-97C0810DD7FF}" type="datetimeFigureOut">
              <a:rPr lang="fr-FR"/>
              <a:pPr>
                <a:defRPr/>
              </a:pPr>
              <a:t>11/10/2013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514EAC-DCC8-484F-9416-4FED94BC74A0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E23B2E-6C81-4783-BF0B-84C36A624DDC}" type="datetimeFigureOut">
              <a:rPr lang="fr-FR"/>
              <a:pPr>
                <a:defRPr/>
              </a:pPr>
              <a:t>11/10/2013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39BC6E-46C4-46DF-8DA0-681C2894E9B8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e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.emf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292100" y="127000"/>
            <a:ext cx="8559800" cy="6591300"/>
          </a:xfrm>
          <a:prstGeom prst="rect">
            <a:avLst/>
          </a:prstGeom>
        </p:spPr>
      </p:pic>
      <p:pic>
        <p:nvPicPr>
          <p:cNvPr id="1032" name="Image 11"/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-404813" y="-801727"/>
            <a:ext cx="9956801" cy="254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Image 1" descr="LogosEEAgrantsNORWAYgrants_CMJN.emf"/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7608767" y="127000"/>
            <a:ext cx="1004162" cy="57911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2" r:id="rId2"/>
    <p:sldLayoutId id="2147483684" r:id="rId3"/>
    <p:sldLayoutId id="2147483681" r:id="rId4"/>
    <p:sldLayoutId id="2147483680" r:id="rId5"/>
    <p:sldLayoutId id="2147483679" r:id="rId6"/>
    <p:sldLayoutId id="2147483678" r:id="rId7"/>
    <p:sldLayoutId id="2147483677" r:id="rId8"/>
    <p:sldLayoutId id="2147483676" r:id="rId9"/>
    <p:sldLayoutId id="2147483675" r:id="rId10"/>
    <p:sldLayoutId id="2147483674" r:id="rId11"/>
  </p:sldLayoutIdLst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292100" y="127000"/>
            <a:ext cx="8559800" cy="6591300"/>
          </a:xfrm>
          <a:prstGeom prst="rect">
            <a:avLst/>
          </a:prstGeom>
        </p:spPr>
      </p:pic>
      <p:pic>
        <p:nvPicPr>
          <p:cNvPr id="13315" name="Image 10"/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-404813" y="-427038"/>
            <a:ext cx="9956801" cy="254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 5" descr="LogosEEAgrantsNORWAYgrants_CMJN.emf"/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63"/>
          <a:stretch/>
        </p:blipFill>
        <p:spPr>
          <a:xfrm>
            <a:off x="292100" y="126851"/>
            <a:ext cx="1137149" cy="72008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mailto:e-docs@mee.government.bg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 txBox="1">
            <a:spLocks/>
          </p:cNvSpPr>
          <p:nvPr/>
        </p:nvSpPr>
        <p:spPr>
          <a:xfrm>
            <a:off x="795307" y="2535268"/>
            <a:ext cx="7553385" cy="1470025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anchor="ctr"/>
          <a:lstStyle/>
          <a:p>
            <a:pPr algn="ctr"/>
            <a:r>
              <a:rPr lang="ru-RU" sz="2400" b="1" dirty="0">
                <a:solidFill>
                  <a:srgbClr val="003A78"/>
                </a:solidFill>
                <a:latin typeface="Verdana" pitchFamily="34" charset="0"/>
              </a:rPr>
              <a:t>Програма BG04 </a:t>
            </a:r>
            <a:endParaRPr lang="ru-RU" sz="2400" b="1" dirty="0" smtClean="0">
              <a:solidFill>
                <a:srgbClr val="003A78"/>
              </a:solidFill>
              <a:latin typeface="Verdana" pitchFamily="34" charset="0"/>
            </a:endParaRPr>
          </a:p>
          <a:p>
            <a:pPr algn="ctr"/>
            <a:r>
              <a:rPr lang="ru-RU" sz="2400" b="1" dirty="0" smtClean="0">
                <a:solidFill>
                  <a:srgbClr val="003A78"/>
                </a:solidFill>
                <a:latin typeface="Verdana" pitchFamily="34" charset="0"/>
              </a:rPr>
              <a:t>„</a:t>
            </a:r>
            <a:r>
              <a:rPr lang="bg-BG" sz="2400" b="1" dirty="0" smtClean="0">
                <a:solidFill>
                  <a:srgbClr val="003A78"/>
                </a:solidFill>
                <a:latin typeface="Verdana" pitchFamily="34" charset="0"/>
              </a:rPr>
              <a:t>Енергийна ефективност и възобновяема енергия</a:t>
            </a:r>
            <a:r>
              <a:rPr lang="ru-RU" sz="2400" b="1" dirty="0" smtClean="0">
                <a:solidFill>
                  <a:srgbClr val="003A78"/>
                </a:solidFill>
                <a:latin typeface="Verdana" pitchFamily="34" charset="0"/>
              </a:rPr>
              <a:t>”</a:t>
            </a:r>
            <a:endParaRPr lang="fr-FR" sz="2400" b="1" dirty="0">
              <a:solidFill>
                <a:srgbClr val="003A78"/>
              </a:solidFill>
              <a:latin typeface="Verdana" pitchFamily="34" charset="0"/>
            </a:endParaRPr>
          </a:p>
        </p:txBody>
      </p:sp>
      <p:sp>
        <p:nvSpPr>
          <p:cNvPr id="2" name="Titre 1"/>
          <p:cNvSpPr txBox="1">
            <a:spLocks/>
          </p:cNvSpPr>
          <p:nvPr/>
        </p:nvSpPr>
        <p:spPr>
          <a:xfrm>
            <a:off x="516263" y="5239745"/>
            <a:ext cx="5025221" cy="95408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anchor="ctr"/>
          <a:lstStyle/>
          <a:p>
            <a:r>
              <a:rPr lang="bg-BG" sz="1600" b="1" dirty="0">
                <a:solidFill>
                  <a:srgbClr val="003A78"/>
                </a:solidFill>
                <a:latin typeface="Verdana" pitchFamily="34" charset="0"/>
              </a:rPr>
              <a:t>Мария Райчева</a:t>
            </a:r>
          </a:p>
          <a:p>
            <a:r>
              <a:rPr lang="bg-BG" sz="1600" b="1" dirty="0">
                <a:solidFill>
                  <a:srgbClr val="003A78"/>
                </a:solidFill>
                <a:latin typeface="Verdana" pitchFamily="34" charset="0"/>
              </a:rPr>
              <a:t>Национално лице за контакт</a:t>
            </a:r>
            <a:endParaRPr lang="fr-FR" sz="1600" b="1" dirty="0">
              <a:solidFill>
                <a:srgbClr val="003A78"/>
              </a:solidFill>
              <a:latin typeface="Verdana" pitchFamily="34" charset="0"/>
            </a:endParaRPr>
          </a:p>
          <a:p>
            <a:r>
              <a:rPr lang="bg-BG" sz="1600" b="1" smtClean="0">
                <a:solidFill>
                  <a:srgbClr val="003A78"/>
                </a:solidFill>
                <a:latin typeface="Verdana" pitchFamily="34" charset="0"/>
              </a:rPr>
              <a:t>по Програмата</a:t>
            </a:r>
            <a:endParaRPr lang="fr-FR" sz="1600" b="1" dirty="0">
              <a:solidFill>
                <a:srgbClr val="003A78"/>
              </a:solidFill>
              <a:latin typeface="Verdana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8911" y="62721"/>
            <a:ext cx="1146175" cy="96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063941" y="1194138"/>
            <a:ext cx="50161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1400" b="1" dirty="0" smtClean="0">
                <a:solidFill>
                  <a:srgbClr val="003A78"/>
                </a:solidFill>
                <a:latin typeface="Verdana" pitchFamily="34" charset="0"/>
              </a:rPr>
              <a:t>Министерство на икономиката и енергетиката</a:t>
            </a:r>
            <a:endParaRPr lang="bg-BG" sz="1400" b="1" dirty="0">
              <a:solidFill>
                <a:srgbClr val="003A78"/>
              </a:solidFill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27" y="0"/>
            <a:ext cx="5860974" cy="1200329"/>
          </a:xfr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buFont typeface="Arial" charset="0"/>
              <a:buNone/>
            </a:pPr>
            <a:r>
              <a:rPr lang="bg-BG" sz="2400" b="1" dirty="0" smtClean="0">
                <a:solidFill>
                  <a:srgbClr val="003A78"/>
                </a:solidFill>
                <a:latin typeface="Verdana" pitchFamily="34" charset="0"/>
                <a:ea typeface="+mn-ea"/>
                <a:cs typeface="+mn-cs"/>
              </a:rPr>
              <a:t>Специфични критерии </a:t>
            </a:r>
            <a:r>
              <a:rPr lang="bg-BG" sz="2400" b="1" dirty="0">
                <a:solidFill>
                  <a:srgbClr val="003A78"/>
                </a:solidFill>
                <a:latin typeface="Verdana" pitchFamily="34" charset="0"/>
                <a:ea typeface="+mn-ea"/>
                <a:cs typeface="+mn-cs"/>
              </a:rPr>
              <a:t>за </a:t>
            </a:r>
            <a:r>
              <a:rPr lang="bg-BG" sz="2400" b="1" dirty="0" smtClean="0">
                <a:solidFill>
                  <a:srgbClr val="003A78"/>
                </a:solidFill>
                <a:latin typeface="Verdana" pitchFamily="34" charset="0"/>
                <a:ea typeface="+mn-ea"/>
                <a:cs typeface="+mn-cs"/>
              </a:rPr>
              <a:t>подбор на проекти по Програмата</a:t>
            </a:r>
            <a:endParaRPr lang="bg-BG" sz="2400" b="1" dirty="0">
              <a:solidFill>
                <a:srgbClr val="003A78"/>
              </a:solidFill>
              <a:latin typeface="Verdana" pitchFamily="34" charset="0"/>
              <a:ea typeface="+mn-ea"/>
              <a:cs typeface="+mn-cs"/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74473023"/>
              </p:ext>
            </p:extLst>
          </p:nvPr>
        </p:nvGraphicFramePr>
        <p:xfrm>
          <a:off x="319489" y="1399143"/>
          <a:ext cx="8659258" cy="48253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ctangle 4"/>
          <p:cNvSpPr/>
          <p:nvPr/>
        </p:nvSpPr>
        <p:spPr>
          <a:xfrm>
            <a:off x="418641" y="5900688"/>
            <a:ext cx="82846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При всички конкурси по-високи </a:t>
            </a:r>
            <a:r>
              <a:rPr lang="bg-BG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оценки </a:t>
            </a:r>
            <a:r>
              <a:rPr lang="bg-BG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ще получават проектите за партньорство, насърчаващи двустранните отношения между България и държавите-донори.</a:t>
            </a:r>
          </a:p>
        </p:txBody>
      </p:sp>
    </p:spTree>
    <p:extLst>
      <p:ext uri="{BB962C8B-B14F-4D97-AF65-F5344CB8AC3E}">
        <p14:creationId xmlns:p14="http://schemas.microsoft.com/office/powerpoint/2010/main" val="2887250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837" y="216333"/>
            <a:ext cx="8229600" cy="461665"/>
          </a:xfr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buFont typeface="Arial" charset="0"/>
              <a:buNone/>
            </a:pPr>
            <a:r>
              <a:rPr lang="bg-BG" sz="2400" b="1" dirty="0">
                <a:solidFill>
                  <a:srgbClr val="003A78"/>
                </a:solidFill>
                <a:latin typeface="Verdana" pitchFamily="34" charset="0"/>
                <a:ea typeface="+mn-ea"/>
                <a:cs typeface="+mn-cs"/>
              </a:rPr>
              <a:t>Фонд за двустранни отношения</a:t>
            </a: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09712191"/>
              </p:ext>
            </p:extLst>
          </p:nvPr>
        </p:nvGraphicFramePr>
        <p:xfrm>
          <a:off x="275423" y="1523082"/>
          <a:ext cx="8489014" cy="48667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69366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 txBox="1">
            <a:spLocks/>
          </p:cNvSpPr>
          <p:nvPr/>
        </p:nvSpPr>
        <p:spPr>
          <a:xfrm>
            <a:off x="795307" y="2535268"/>
            <a:ext cx="7553385" cy="1470025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anchor="ctr"/>
          <a:lstStyle/>
          <a:p>
            <a:pPr algn="ctr"/>
            <a:r>
              <a:rPr lang="ru-RU" sz="2400" b="1" dirty="0" smtClean="0">
                <a:solidFill>
                  <a:srgbClr val="003A78"/>
                </a:solidFill>
                <a:latin typeface="Verdana" pitchFamily="34" charset="0"/>
              </a:rPr>
              <a:t>БЛАГОДАРЯ ЗА ВНИМАНИЕТО!</a:t>
            </a:r>
            <a:endParaRPr lang="fr-FR" sz="2400" b="1" dirty="0">
              <a:solidFill>
                <a:srgbClr val="003A78"/>
              </a:solidFill>
              <a:latin typeface="Verdana" pitchFamily="34" charset="0"/>
            </a:endParaRPr>
          </a:p>
        </p:txBody>
      </p:sp>
      <p:sp>
        <p:nvSpPr>
          <p:cNvPr id="2" name="Titre 1"/>
          <p:cNvSpPr txBox="1">
            <a:spLocks/>
          </p:cNvSpPr>
          <p:nvPr/>
        </p:nvSpPr>
        <p:spPr>
          <a:xfrm>
            <a:off x="516263" y="5239745"/>
            <a:ext cx="4740275" cy="95408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anchor="ctr"/>
          <a:lstStyle/>
          <a:p>
            <a:endParaRPr lang="fr-FR" dirty="0">
              <a:solidFill>
                <a:schemeClr val="tx1">
                  <a:lumMod val="75000"/>
                  <a:lumOff val="25000"/>
                </a:schemeClr>
              </a:solidFill>
              <a:latin typeface="Verdana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8911" y="62721"/>
            <a:ext cx="1146175" cy="96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063941" y="1194138"/>
            <a:ext cx="50161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1400" b="1" dirty="0" smtClean="0">
                <a:solidFill>
                  <a:srgbClr val="003A78"/>
                </a:solidFill>
                <a:latin typeface="Verdana" pitchFamily="34" charset="0"/>
              </a:rPr>
              <a:t>Министерство на икономиката и енергетиката</a:t>
            </a:r>
            <a:endParaRPr lang="bg-BG" sz="1400" b="1" dirty="0">
              <a:solidFill>
                <a:srgbClr val="003A78"/>
              </a:solidFill>
              <a:latin typeface="Verdana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47029" y="4170546"/>
            <a:ext cx="527157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20000"/>
              </a:spcBef>
            </a:pPr>
            <a:r>
              <a:rPr lang="bg-BG" dirty="0"/>
              <a:t>Министерство на икономиката и енергетиката</a:t>
            </a:r>
          </a:p>
          <a:p>
            <a:pPr algn="just">
              <a:spcBef>
                <a:spcPct val="20000"/>
              </a:spcBef>
            </a:pPr>
            <a:endParaRPr lang="bg-BG" dirty="0"/>
          </a:p>
          <a:p>
            <a:pPr algn="just">
              <a:spcBef>
                <a:spcPct val="20000"/>
              </a:spcBef>
            </a:pPr>
            <a:r>
              <a:rPr lang="bg-BG" dirty="0"/>
              <a:t>ул. "Славянска" 8</a:t>
            </a:r>
          </a:p>
          <a:p>
            <a:pPr algn="just">
              <a:spcBef>
                <a:spcPct val="20000"/>
              </a:spcBef>
            </a:pPr>
            <a:r>
              <a:rPr lang="bg-BG" dirty="0"/>
              <a:t>тел. +359 2 </a:t>
            </a:r>
            <a:r>
              <a:rPr lang="bg-BG" dirty="0" smtClean="0"/>
              <a:t>940 70 01</a:t>
            </a:r>
            <a:endParaRPr lang="bg-BG" dirty="0"/>
          </a:p>
          <a:p>
            <a:pPr algn="just">
              <a:spcBef>
                <a:spcPct val="20000"/>
              </a:spcBef>
            </a:pPr>
            <a:r>
              <a:rPr lang="bg-BG" dirty="0"/>
              <a:t>факс: +359 2 987 </a:t>
            </a:r>
            <a:r>
              <a:rPr lang="bg-BG" dirty="0" smtClean="0"/>
              <a:t>21 90</a:t>
            </a:r>
            <a:r>
              <a:rPr lang="bg-BG" dirty="0"/>
              <a:t>; +359 2 981 </a:t>
            </a:r>
            <a:r>
              <a:rPr lang="bg-BG" dirty="0" smtClean="0"/>
              <a:t>99 70</a:t>
            </a:r>
            <a:endParaRPr lang="bg-BG" dirty="0" smtClean="0"/>
          </a:p>
          <a:p>
            <a:pPr algn="just">
              <a:spcBef>
                <a:spcPct val="20000"/>
              </a:spcBef>
            </a:pPr>
            <a:r>
              <a:rPr lang="bg-BG" dirty="0" smtClean="0">
                <a:hlinkClick r:id="rId3"/>
              </a:rPr>
              <a:t>e-docs@mee.government.bg</a:t>
            </a:r>
            <a:r>
              <a:rPr lang="en-US" dirty="0" smtClean="0"/>
              <a:t> 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52460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2098930910"/>
              </p:ext>
            </p:extLst>
          </p:nvPr>
        </p:nvGraphicFramePr>
        <p:xfrm>
          <a:off x="603849" y="1577975"/>
          <a:ext cx="7832785" cy="48628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8675" name="ZoneTexte 8"/>
          <p:cNvSpPr txBox="1">
            <a:spLocks noChangeArrowheads="1"/>
          </p:cNvSpPr>
          <p:nvPr/>
        </p:nvSpPr>
        <p:spPr bwMode="auto">
          <a:xfrm>
            <a:off x="1406101" y="10059"/>
            <a:ext cx="5693433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ctr">
              <a:buFont typeface="Arial" charset="0"/>
              <a:buNone/>
            </a:pPr>
            <a:r>
              <a:rPr lang="bg-BG" sz="2200" b="1" dirty="0" smtClean="0">
                <a:solidFill>
                  <a:srgbClr val="003A78"/>
                </a:solidFill>
                <a:latin typeface="Verdana" pitchFamily="34" charset="0"/>
              </a:rPr>
              <a:t>Програма BG04 „Енергийна ефективност и възобновяема енергия” </a:t>
            </a:r>
            <a:endParaRPr lang="bg-BG" sz="2200" b="1" dirty="0">
              <a:solidFill>
                <a:srgbClr val="003A78"/>
              </a:solidFill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7166"/>
            <a:ext cx="8229600" cy="430887"/>
          </a:xfr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buFont typeface="Arial" charset="0"/>
              <a:buNone/>
            </a:pPr>
            <a:r>
              <a:rPr lang="ru-RU" sz="2200" b="1" dirty="0" err="1">
                <a:solidFill>
                  <a:srgbClr val="003A78"/>
                </a:solidFill>
                <a:latin typeface="Verdana" pitchFamily="34" charset="0"/>
                <a:ea typeface="+mn-ea"/>
                <a:cs typeface="+mn-cs"/>
              </a:rPr>
              <a:t>Процедури</a:t>
            </a:r>
            <a:r>
              <a:rPr lang="ru-RU" sz="2200" b="1" dirty="0">
                <a:solidFill>
                  <a:srgbClr val="003A78"/>
                </a:solidFill>
                <a:latin typeface="Verdana" pitchFamily="34" charset="0"/>
                <a:ea typeface="+mn-ea"/>
                <a:cs typeface="+mn-cs"/>
              </a:rPr>
              <a:t> за подбор на </a:t>
            </a:r>
            <a:r>
              <a:rPr lang="ru-RU" sz="2200" b="1" dirty="0" err="1">
                <a:solidFill>
                  <a:srgbClr val="003A78"/>
                </a:solidFill>
                <a:latin typeface="Verdana" pitchFamily="34" charset="0"/>
                <a:ea typeface="+mn-ea"/>
                <a:cs typeface="+mn-cs"/>
              </a:rPr>
              <a:t>проекти</a:t>
            </a:r>
            <a:endParaRPr lang="bg-BG" sz="2200" b="1" dirty="0">
              <a:solidFill>
                <a:srgbClr val="003A78"/>
              </a:solidFill>
              <a:latin typeface="Verdana" pitchFamily="34" charset="0"/>
              <a:ea typeface="+mn-ea"/>
              <a:cs typeface="+mn-cs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69717159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71773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777" y="26755"/>
            <a:ext cx="7601639" cy="1323439"/>
          </a:xfr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buFont typeface="Arial" charset="0"/>
              <a:buNone/>
            </a:pPr>
            <a:r>
              <a:rPr lang="bg-BG" sz="2000" b="1" dirty="0" smtClean="0">
                <a:solidFill>
                  <a:srgbClr val="003A78"/>
                </a:solidFill>
                <a:latin typeface="Verdana" pitchFamily="34" charset="0"/>
                <a:ea typeface="+mn-ea"/>
                <a:cs typeface="+mn-cs"/>
              </a:rPr>
              <a:t>Използване на водната енергия като източник </a:t>
            </a:r>
            <a:br>
              <a:rPr lang="bg-BG" sz="2000" b="1" dirty="0" smtClean="0">
                <a:solidFill>
                  <a:srgbClr val="003A78"/>
                </a:solidFill>
                <a:latin typeface="Verdana" pitchFamily="34" charset="0"/>
                <a:ea typeface="+mn-ea"/>
                <a:cs typeface="+mn-cs"/>
              </a:rPr>
            </a:br>
            <a:r>
              <a:rPr lang="bg-BG" sz="2000" b="1" dirty="0" smtClean="0">
                <a:solidFill>
                  <a:srgbClr val="003A78"/>
                </a:solidFill>
                <a:latin typeface="Verdana" pitchFamily="34" charset="0"/>
                <a:ea typeface="+mn-ea"/>
                <a:cs typeface="+mn-cs"/>
              </a:rPr>
              <a:t>за производство на електрическа енергия </a:t>
            </a:r>
            <a:br>
              <a:rPr lang="bg-BG" sz="2000" b="1" dirty="0" smtClean="0">
                <a:solidFill>
                  <a:srgbClr val="003A78"/>
                </a:solidFill>
                <a:latin typeface="Verdana" pitchFamily="34" charset="0"/>
                <a:ea typeface="+mn-ea"/>
                <a:cs typeface="+mn-cs"/>
              </a:rPr>
            </a:br>
            <a:r>
              <a:rPr lang="bg-BG" sz="2000" b="1" dirty="0" smtClean="0">
                <a:solidFill>
                  <a:srgbClr val="003A78"/>
                </a:solidFill>
                <a:latin typeface="Verdana" pitchFamily="34" charset="0"/>
                <a:ea typeface="+mn-ea"/>
                <a:cs typeface="+mn-cs"/>
              </a:rPr>
              <a:t>от малки водноелектрически централи на напоителни и ВиК системи (Компонент 1)</a:t>
            </a:r>
            <a:endParaRPr lang="bg-BG" sz="2000" b="1" dirty="0">
              <a:solidFill>
                <a:srgbClr val="003A78"/>
              </a:solidFill>
              <a:latin typeface="Verdana" pitchFamily="34" charset="0"/>
              <a:ea typeface="+mn-ea"/>
              <a:cs typeface="+mn-cs"/>
            </a:endParaRPr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37771525"/>
              </p:ext>
            </p:extLst>
          </p:nvPr>
        </p:nvGraphicFramePr>
        <p:xfrm>
          <a:off x="457199" y="1600200"/>
          <a:ext cx="8422395" cy="49989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41913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88136" y="159512"/>
            <a:ext cx="7799943" cy="1200329"/>
          </a:xfr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buFont typeface="Arial" charset="0"/>
              <a:buNone/>
            </a:pPr>
            <a:r>
              <a:rPr lang="bg-BG" sz="1800" b="1" dirty="0" smtClean="0">
                <a:solidFill>
                  <a:srgbClr val="003A78"/>
                </a:solidFill>
                <a:latin typeface="Verdana" pitchFamily="34" charset="0"/>
                <a:ea typeface="+mn-ea"/>
                <a:cs typeface="+mn-cs"/>
              </a:rPr>
              <a:t>Повишаване на енергийната ефективност и използване на енергия от ВИ за отопление в общински</a:t>
            </a:r>
            <a:br>
              <a:rPr lang="bg-BG" sz="1800" b="1" dirty="0" smtClean="0">
                <a:solidFill>
                  <a:srgbClr val="003A78"/>
                </a:solidFill>
                <a:latin typeface="Verdana" pitchFamily="34" charset="0"/>
                <a:ea typeface="+mn-ea"/>
                <a:cs typeface="+mn-cs"/>
              </a:rPr>
            </a:br>
            <a:r>
              <a:rPr lang="bg-BG" sz="1800" b="1" dirty="0" smtClean="0">
                <a:solidFill>
                  <a:srgbClr val="003A78"/>
                </a:solidFill>
                <a:latin typeface="Verdana" pitchFamily="34" charset="0"/>
                <a:ea typeface="+mn-ea"/>
                <a:cs typeface="+mn-cs"/>
              </a:rPr>
              <a:t> и държавни сгради и локални отоплителни системи (Компонент 2а)</a:t>
            </a:r>
            <a:endParaRPr lang="bg-BG" sz="1800" b="1" dirty="0">
              <a:solidFill>
                <a:srgbClr val="003A78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0081" y="1722286"/>
            <a:ext cx="83452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bg-BG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Повишаване на енергийната ефективност – замяна на горива/котли, подмяна и реконструкция на абонатни станции и отоплителни инсталации</a:t>
            </a:r>
            <a:endParaRPr lang="bg-BG" sz="1600" dirty="0"/>
          </a:p>
        </p:txBody>
      </p:sp>
      <p:graphicFrame>
        <p:nvGraphicFramePr>
          <p:cNvPr id="3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0495702"/>
              </p:ext>
            </p:extLst>
          </p:nvPr>
        </p:nvGraphicFramePr>
        <p:xfrm>
          <a:off x="380082" y="2181340"/>
          <a:ext cx="8229600" cy="42525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73448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99153" y="191605"/>
            <a:ext cx="7744859" cy="1200329"/>
          </a:xfr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buFont typeface="Arial" charset="0"/>
              <a:buNone/>
            </a:pPr>
            <a:r>
              <a:rPr lang="bg-BG" sz="1800" b="1" dirty="0" smtClean="0">
                <a:solidFill>
                  <a:srgbClr val="003A78"/>
                </a:solidFill>
                <a:latin typeface="Verdana" pitchFamily="34" charset="0"/>
                <a:ea typeface="+mn-ea"/>
                <a:cs typeface="+mn-cs"/>
              </a:rPr>
              <a:t>Повишаване на енергийната ефективност и използване на енергия от ВИ за отопление в общински</a:t>
            </a:r>
            <a:br>
              <a:rPr lang="bg-BG" sz="1800" b="1" dirty="0" smtClean="0">
                <a:solidFill>
                  <a:srgbClr val="003A78"/>
                </a:solidFill>
                <a:latin typeface="Verdana" pitchFamily="34" charset="0"/>
                <a:ea typeface="+mn-ea"/>
                <a:cs typeface="+mn-cs"/>
              </a:rPr>
            </a:br>
            <a:r>
              <a:rPr lang="bg-BG" sz="1800" b="1" dirty="0" smtClean="0">
                <a:solidFill>
                  <a:srgbClr val="003A78"/>
                </a:solidFill>
                <a:latin typeface="Verdana" pitchFamily="34" charset="0"/>
                <a:ea typeface="+mn-ea"/>
                <a:cs typeface="+mn-cs"/>
              </a:rPr>
              <a:t> и държавни сгради и локални отоплителни системи (Компонент 2б)</a:t>
            </a:r>
            <a:endParaRPr lang="bg-BG" sz="1800" b="1" dirty="0">
              <a:solidFill>
                <a:srgbClr val="003A78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1692" y="1397675"/>
            <a:ext cx="82351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bg-BG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Използване на енергия за отопление от възобновяеми източници – използване на биомаса, слънчева, аеротермална, хидротермална и геотермална енергия за производство на топлинна енергия:</a:t>
            </a:r>
            <a:endParaRPr lang="bg-BG" sz="16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graphicFrame>
        <p:nvGraphicFramePr>
          <p:cNvPr id="3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5333007"/>
              </p:ext>
            </p:extLst>
          </p:nvPr>
        </p:nvGraphicFramePr>
        <p:xfrm>
          <a:off x="567369" y="2228672"/>
          <a:ext cx="8229600" cy="47127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23672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963" y="200055"/>
            <a:ext cx="6383548" cy="830997"/>
          </a:xfr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buFont typeface="Arial" charset="0"/>
              <a:buNone/>
            </a:pPr>
            <a:r>
              <a:rPr lang="bg-BG" sz="2400" b="1" dirty="0" smtClean="0">
                <a:solidFill>
                  <a:srgbClr val="003A78"/>
                </a:solidFill>
                <a:latin typeface="Verdana" pitchFamily="34" charset="0"/>
                <a:ea typeface="+mn-ea"/>
                <a:cs typeface="+mn-cs"/>
              </a:rPr>
              <a:t>Производство на горива от биомаса (Компонент 3)</a:t>
            </a:r>
            <a:endParaRPr lang="bg-BG" sz="2400" b="1" dirty="0">
              <a:solidFill>
                <a:srgbClr val="003A78"/>
              </a:solidFill>
              <a:latin typeface="Verdana" pitchFamily="34" charset="0"/>
              <a:ea typeface="+mn-ea"/>
              <a:cs typeface="+mn-cs"/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24371839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484214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287" y="253388"/>
            <a:ext cx="7278200" cy="1015663"/>
          </a:xfr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buFont typeface="Arial" charset="0"/>
              <a:buNone/>
            </a:pPr>
            <a:r>
              <a:rPr lang="bg-BG" sz="2000" b="1" dirty="0" smtClean="0">
                <a:solidFill>
                  <a:srgbClr val="003A78"/>
                </a:solidFill>
                <a:latin typeface="Verdana" pitchFamily="34" charset="0"/>
                <a:ea typeface="+mn-ea"/>
                <a:cs typeface="+mn-cs"/>
              </a:rPr>
              <a:t>Повишаване на административния капацитет и информираността за енергийна ефективност и ВЕИ (Компонент 4)</a:t>
            </a:r>
            <a:endParaRPr lang="bg-BG" sz="2000" b="1" dirty="0">
              <a:solidFill>
                <a:srgbClr val="003A78"/>
              </a:solidFill>
              <a:latin typeface="Verdana" pitchFamily="34" charset="0"/>
              <a:ea typeface="+mn-ea"/>
              <a:cs typeface="+mn-cs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43830744"/>
              </p:ext>
            </p:extLst>
          </p:nvPr>
        </p:nvGraphicFramePr>
        <p:xfrm>
          <a:off x="457200" y="1600200"/>
          <a:ext cx="8433412" cy="50429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13464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2067"/>
            <a:ext cx="7607146" cy="1015663"/>
          </a:xfr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buFont typeface="Arial" charset="0"/>
              <a:buNone/>
            </a:pPr>
            <a:r>
              <a:rPr lang="bg-BG" sz="2000" b="1" dirty="0" smtClean="0">
                <a:solidFill>
                  <a:srgbClr val="003A78"/>
                </a:solidFill>
                <a:latin typeface="Verdana" pitchFamily="34" charset="0"/>
                <a:ea typeface="+mn-ea"/>
                <a:cs typeface="+mn-cs"/>
              </a:rPr>
              <a:t>Предварително определен проект	„Въвеждане на Европейския пазар на електроенергия в България – II фаза” </a:t>
            </a:r>
            <a:endParaRPr lang="bg-BG" sz="2000" b="1" dirty="0">
              <a:solidFill>
                <a:srgbClr val="003A78"/>
              </a:solidFill>
              <a:latin typeface="Verdana" pitchFamily="34" charset="0"/>
              <a:ea typeface="+mn-ea"/>
              <a:cs typeface="+mn-cs"/>
            </a:endParaRPr>
          </a:p>
        </p:txBody>
      </p:sp>
      <p:graphicFrame>
        <p:nvGraphicFramePr>
          <p:cNvPr id="3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8082046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463687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onception personnalisé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5237</TotalTime>
  <Words>862</Words>
  <Application>Microsoft Office PowerPoint</Application>
  <PresentationFormat>On-screen Show (4:3)</PresentationFormat>
  <Paragraphs>82</Paragraphs>
  <Slides>12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4" baseType="lpstr">
      <vt:lpstr>Thème Office</vt:lpstr>
      <vt:lpstr>Conception personnalisée</vt:lpstr>
      <vt:lpstr>PowerPoint Presentation</vt:lpstr>
      <vt:lpstr>PowerPoint Presentation</vt:lpstr>
      <vt:lpstr>Процедури за подбор на проекти</vt:lpstr>
      <vt:lpstr>Използване на водната енергия като източник  за производство на електрическа енергия  от малки водноелектрически централи на напоителни и ВиК системи (Компонент 1)</vt:lpstr>
      <vt:lpstr>Повишаване на енергийната ефективност и използване на енергия от ВИ за отопление в общински  и държавни сгради и локални отоплителни системи (Компонент 2а)</vt:lpstr>
      <vt:lpstr>Повишаване на енергийната ефективност и използване на енергия от ВИ за отопление в общински  и държавни сгради и локални отоплителни системи (Компонент 2б)</vt:lpstr>
      <vt:lpstr>Производство на горива от биомаса (Компонент 3)</vt:lpstr>
      <vt:lpstr>Повишаване на административния капацитет и информираността за енергийна ефективност и ВЕИ (Компонент 4)</vt:lpstr>
      <vt:lpstr>Предварително определен проект „Въвеждане на Европейския пазар на електроенергия в България – II фаза” </vt:lpstr>
      <vt:lpstr>Специфични критерии за подбор на проекти по Програмата</vt:lpstr>
      <vt:lpstr>Фонд за двустранни отношения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Reducing disparities _x0003_Strengthening relations</dc:title>
  <dc:creator>Utilisateur de Microsoft Office</dc:creator>
  <cp:lastModifiedBy>cho</cp:lastModifiedBy>
  <cp:revision>162</cp:revision>
  <cp:lastPrinted>2013-10-09T11:35:59Z</cp:lastPrinted>
  <dcterms:created xsi:type="dcterms:W3CDTF">2011-11-09T09:46:35Z</dcterms:created>
  <dcterms:modified xsi:type="dcterms:W3CDTF">2013-10-11T16:57:22Z</dcterms:modified>
</cp:coreProperties>
</file>